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77" r:id="rId3"/>
    <p:sldId id="532" r:id="rId4"/>
    <p:sldId id="534" r:id="rId5"/>
    <p:sldId id="538" r:id="rId6"/>
    <p:sldId id="533" r:id="rId7"/>
    <p:sldId id="537" r:id="rId8"/>
    <p:sldId id="535" r:id="rId9"/>
    <p:sldId id="536" r:id="rId10"/>
    <p:sldId id="334" r:id="rId11"/>
    <p:sldId id="468" r:id="rId12"/>
    <p:sldId id="541" r:id="rId13"/>
    <p:sldId id="540" r:id="rId14"/>
    <p:sldId id="548" r:id="rId15"/>
    <p:sldId id="546" r:id="rId16"/>
    <p:sldId id="549" r:id="rId17"/>
    <p:sldId id="550" r:id="rId18"/>
    <p:sldId id="551" r:id="rId19"/>
    <p:sldId id="552" r:id="rId20"/>
    <p:sldId id="554" r:id="rId21"/>
    <p:sldId id="553" r:id="rId22"/>
    <p:sldId id="54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29" r:id="rId31"/>
    <p:sldId id="562" r:id="rId32"/>
    <p:sldId id="563" r:id="rId33"/>
    <p:sldId id="564" r:id="rId34"/>
    <p:sldId id="565" r:id="rId35"/>
    <p:sldId id="566" r:id="rId36"/>
    <p:sldId id="567" r:id="rId37"/>
    <p:sldId id="568" r:id="rId38"/>
    <p:sldId id="570" r:id="rId39"/>
    <p:sldId id="569" r:id="rId40"/>
    <p:sldId id="573" r:id="rId41"/>
    <p:sldId id="574" r:id="rId42"/>
    <p:sldId id="571" r:id="rId43"/>
    <p:sldId id="572" r:id="rId44"/>
    <p:sldId id="576" r:id="rId45"/>
    <p:sldId id="539" r:id="rId46"/>
    <p:sldId id="575" r:id="rId47"/>
    <p:sldId id="258" r:id="rId48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resa" initials="T" lastIdx="1" clrIdx="0">
    <p:extLst>
      <p:ext uri="{19B8F6BF-5375-455C-9EA6-DF929625EA0E}">
        <p15:presenceInfo xmlns:p15="http://schemas.microsoft.com/office/powerpoint/2012/main" userId="111e9a38562329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800080"/>
    <a:srgbClr val="FFCCCC"/>
    <a:srgbClr val="FFCCFF"/>
    <a:srgbClr val="FF99FF"/>
    <a:srgbClr val="CC00CC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5" autoAdjust="0"/>
    <p:restoredTop sz="73208" autoAdjust="0"/>
  </p:normalViewPr>
  <p:slideViewPr>
    <p:cSldViewPr>
      <p:cViewPr varScale="1">
        <p:scale>
          <a:sx n="85" d="100"/>
          <a:sy n="85" d="100"/>
        </p:scale>
        <p:origin x="2367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FD7787-98A0-425E-9463-1272C6C3429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13A3D9D-AB50-46BB-9BF4-FE2E34FC5E0A}">
      <dgm:prSet/>
      <dgm:spPr/>
      <dgm:t>
        <a:bodyPr/>
        <a:lstStyle/>
        <a:p>
          <a:r>
            <a:rPr lang="en-US" dirty="0"/>
            <a:t>First Models </a:t>
          </a:r>
        </a:p>
      </dgm:t>
    </dgm:pt>
    <dgm:pt modelId="{2AE597E3-EA0A-48E0-9805-E573EE2B3CD3}" type="parTrans" cxnId="{A064436B-F82F-416F-BF10-37A1465C9966}">
      <dgm:prSet/>
      <dgm:spPr/>
      <dgm:t>
        <a:bodyPr/>
        <a:lstStyle/>
        <a:p>
          <a:endParaRPr lang="en-US"/>
        </a:p>
      </dgm:t>
    </dgm:pt>
    <dgm:pt modelId="{932ADFE7-6F4D-4034-9A7F-48E22F1728AE}" type="sibTrans" cxnId="{A064436B-F82F-416F-BF10-37A1465C9966}">
      <dgm:prSet/>
      <dgm:spPr/>
      <dgm:t>
        <a:bodyPr/>
        <a:lstStyle/>
        <a:p>
          <a:endParaRPr lang="en-US"/>
        </a:p>
      </dgm:t>
    </dgm:pt>
    <dgm:pt modelId="{8DA87372-ABFC-4AF7-B0B8-84E78F34302D}">
      <dgm:prSet/>
      <dgm:spPr/>
      <dgm:t>
        <a:bodyPr/>
        <a:lstStyle/>
        <a:p>
          <a:r>
            <a:rPr lang="en-US" dirty="0"/>
            <a:t>SIR models with demography</a:t>
          </a:r>
        </a:p>
      </dgm:t>
    </dgm:pt>
    <dgm:pt modelId="{92EFE8D2-39C2-410B-BB45-BE061C813AB4}" type="parTrans" cxnId="{00254CE5-AA47-4CD8-822F-5E10FB55EE66}">
      <dgm:prSet/>
      <dgm:spPr/>
      <dgm:t>
        <a:bodyPr/>
        <a:lstStyle/>
        <a:p>
          <a:endParaRPr lang="en-US"/>
        </a:p>
      </dgm:t>
    </dgm:pt>
    <dgm:pt modelId="{10BF47B8-D1D6-49BF-BB0A-62B444DE482A}" type="sibTrans" cxnId="{00254CE5-AA47-4CD8-822F-5E10FB55EE66}">
      <dgm:prSet/>
      <dgm:spPr/>
      <dgm:t>
        <a:bodyPr/>
        <a:lstStyle/>
        <a:p>
          <a:endParaRPr lang="en-US"/>
        </a:p>
      </dgm:t>
    </dgm:pt>
    <dgm:pt modelId="{36EAB861-7345-40FB-B992-E8BED8E2832C}">
      <dgm:prSet/>
      <dgm:spPr/>
      <dgm:t>
        <a:bodyPr/>
        <a:lstStyle/>
        <a:p>
          <a:r>
            <a:rPr lang="en-US" dirty="0"/>
            <a:t>Reproductive Number, Thresholds, Equilibria</a:t>
          </a:r>
        </a:p>
      </dgm:t>
    </dgm:pt>
    <dgm:pt modelId="{AD8D3D15-0332-409E-AF41-BD1C7D5DE05A}" type="parTrans" cxnId="{CF61881B-AF64-49FA-9D9B-EC5CAACC7D9B}">
      <dgm:prSet/>
      <dgm:spPr/>
      <dgm:t>
        <a:bodyPr/>
        <a:lstStyle/>
        <a:p>
          <a:endParaRPr lang="en-US"/>
        </a:p>
      </dgm:t>
    </dgm:pt>
    <dgm:pt modelId="{5B1D7931-154E-4BE0-88D6-74585874E58A}" type="sibTrans" cxnId="{CF61881B-AF64-49FA-9D9B-EC5CAACC7D9B}">
      <dgm:prSet/>
      <dgm:spPr/>
      <dgm:t>
        <a:bodyPr/>
        <a:lstStyle/>
        <a:p>
          <a:endParaRPr lang="en-US"/>
        </a:p>
      </dgm:t>
    </dgm:pt>
    <dgm:pt modelId="{4D13EE09-9101-44FD-AE5D-B01F6BF7FE44}">
      <dgm:prSet/>
      <dgm:spPr/>
      <dgm:t>
        <a:bodyPr/>
        <a:lstStyle/>
        <a:p>
          <a:r>
            <a:rPr lang="en-US"/>
            <a:t>Lab: Dynamic Models in R</a:t>
          </a:r>
        </a:p>
      </dgm:t>
    </dgm:pt>
    <dgm:pt modelId="{2FD819F7-B992-4536-A3E0-3407732C43E2}" type="parTrans" cxnId="{47F8D605-5633-4568-83FC-F44DBACBD2C2}">
      <dgm:prSet/>
      <dgm:spPr/>
      <dgm:t>
        <a:bodyPr/>
        <a:lstStyle/>
        <a:p>
          <a:endParaRPr lang="en-US"/>
        </a:p>
      </dgm:t>
    </dgm:pt>
    <dgm:pt modelId="{6B0F8716-D924-48B6-B0E4-79B201C69BFB}" type="sibTrans" cxnId="{47F8D605-5633-4568-83FC-F44DBACBD2C2}">
      <dgm:prSet/>
      <dgm:spPr/>
      <dgm:t>
        <a:bodyPr/>
        <a:lstStyle/>
        <a:p>
          <a:endParaRPr lang="en-US"/>
        </a:p>
      </dgm:t>
    </dgm:pt>
    <dgm:pt modelId="{AC629ABA-B7DE-427E-8243-84A220B95F66}">
      <dgm:prSet/>
      <dgm:spPr/>
      <dgm:t>
        <a:bodyPr/>
        <a:lstStyle/>
        <a:p>
          <a:r>
            <a:rPr lang="en-US" dirty="0"/>
            <a:t>Heterogeneous mixing and temporal modeling</a:t>
          </a:r>
        </a:p>
      </dgm:t>
    </dgm:pt>
    <dgm:pt modelId="{D429D728-63DD-4690-A51C-AF44EC674CA1}" type="parTrans" cxnId="{2F330757-DC54-4746-8AC0-B92B20F8F8EA}">
      <dgm:prSet/>
      <dgm:spPr/>
      <dgm:t>
        <a:bodyPr/>
        <a:lstStyle/>
        <a:p>
          <a:endParaRPr lang="en-US"/>
        </a:p>
      </dgm:t>
    </dgm:pt>
    <dgm:pt modelId="{EA31FED9-BFD6-4F28-A50F-9D04CC759D68}" type="sibTrans" cxnId="{2F330757-DC54-4746-8AC0-B92B20F8F8EA}">
      <dgm:prSet/>
      <dgm:spPr/>
      <dgm:t>
        <a:bodyPr/>
        <a:lstStyle/>
        <a:p>
          <a:endParaRPr lang="en-US"/>
        </a:p>
      </dgm:t>
    </dgm:pt>
    <dgm:pt modelId="{5D1EC0D4-5F95-44C0-9676-065DFBEB2EBD}">
      <dgm:prSet/>
      <dgm:spPr/>
      <dgm:t>
        <a:bodyPr/>
        <a:lstStyle/>
        <a:p>
          <a:r>
            <a:rPr lang="en-US"/>
            <a:t>Emerging infections: takeoff, growth, extinction</a:t>
          </a:r>
        </a:p>
      </dgm:t>
    </dgm:pt>
    <dgm:pt modelId="{1CA36CF6-E42B-4E5B-98C8-9D9ACADAE6A1}" type="parTrans" cxnId="{169AA076-049C-4C3C-9470-880047885CB8}">
      <dgm:prSet/>
      <dgm:spPr/>
      <dgm:t>
        <a:bodyPr/>
        <a:lstStyle/>
        <a:p>
          <a:endParaRPr lang="en-US"/>
        </a:p>
      </dgm:t>
    </dgm:pt>
    <dgm:pt modelId="{0BD47185-9727-408A-9901-E25C42F87557}" type="sibTrans" cxnId="{169AA076-049C-4C3C-9470-880047885CB8}">
      <dgm:prSet/>
      <dgm:spPr/>
      <dgm:t>
        <a:bodyPr/>
        <a:lstStyle/>
        <a:p>
          <a:endParaRPr lang="en-US"/>
        </a:p>
      </dgm:t>
    </dgm:pt>
    <dgm:pt modelId="{EDE9185E-874D-4BBC-B8A0-7B9319083693}">
      <dgm:prSet/>
      <dgm:spPr/>
      <dgm:t>
        <a:bodyPr/>
        <a:lstStyle/>
        <a:p>
          <a:r>
            <a:rPr lang="en-US"/>
            <a:t>Lab: Emerging infections</a:t>
          </a:r>
        </a:p>
      </dgm:t>
    </dgm:pt>
    <dgm:pt modelId="{BCE9B7C8-79E7-46E0-BFCE-0F89F1F8919C}" type="parTrans" cxnId="{BD93D628-81B1-4EBE-8366-BB5FB66D5030}">
      <dgm:prSet/>
      <dgm:spPr/>
      <dgm:t>
        <a:bodyPr/>
        <a:lstStyle/>
        <a:p>
          <a:endParaRPr lang="en-US"/>
        </a:p>
      </dgm:t>
    </dgm:pt>
    <dgm:pt modelId="{2940E8DF-78F5-4FFF-87C2-CBE2ED5B1136}" type="sibTrans" cxnId="{BD93D628-81B1-4EBE-8366-BB5FB66D5030}">
      <dgm:prSet/>
      <dgm:spPr/>
      <dgm:t>
        <a:bodyPr/>
        <a:lstStyle/>
        <a:p>
          <a:endParaRPr lang="en-US"/>
        </a:p>
      </dgm:t>
    </dgm:pt>
    <dgm:pt modelId="{3F90BAE7-8F33-4811-8620-541EAC8CCD57}">
      <dgm:prSet/>
      <dgm:spPr/>
      <dgm:t>
        <a:bodyPr/>
        <a:lstStyle/>
        <a:p>
          <a:r>
            <a:rPr lang="en-US" dirty="0"/>
            <a:t>Vectors, zoonoses, &amp; environmental transmission</a:t>
          </a:r>
        </a:p>
      </dgm:t>
    </dgm:pt>
    <dgm:pt modelId="{31CA585A-9842-4320-98FC-E7ECCFC7FC6B}" type="parTrans" cxnId="{96C48C48-AD73-439E-9C45-4455DCCEC2B7}">
      <dgm:prSet/>
      <dgm:spPr/>
      <dgm:t>
        <a:bodyPr/>
        <a:lstStyle/>
        <a:p>
          <a:endParaRPr lang="en-US"/>
        </a:p>
      </dgm:t>
    </dgm:pt>
    <dgm:pt modelId="{D61D6E9E-264A-4E69-8C1E-814F661E7C2D}" type="sibTrans" cxnId="{96C48C48-AD73-439E-9C45-4455DCCEC2B7}">
      <dgm:prSet/>
      <dgm:spPr/>
      <dgm:t>
        <a:bodyPr/>
        <a:lstStyle/>
        <a:p>
          <a:endParaRPr lang="en-US"/>
        </a:p>
      </dgm:t>
    </dgm:pt>
    <dgm:pt modelId="{36E754CF-717E-4C71-A75E-7F46BF540592}">
      <dgm:prSet/>
      <dgm:spPr/>
      <dgm:t>
        <a:bodyPr/>
        <a:lstStyle/>
        <a:p>
          <a:r>
            <a:rPr lang="en-US"/>
            <a:t>Stochastic dynamics</a:t>
          </a:r>
        </a:p>
      </dgm:t>
    </dgm:pt>
    <dgm:pt modelId="{523181F3-81D4-4840-B552-4723A1D814A0}" type="parTrans" cxnId="{3F257AE9-6318-4E87-AC90-5D7E3A04588D}">
      <dgm:prSet/>
      <dgm:spPr/>
      <dgm:t>
        <a:bodyPr/>
        <a:lstStyle/>
        <a:p>
          <a:endParaRPr lang="en-US"/>
        </a:p>
      </dgm:t>
    </dgm:pt>
    <dgm:pt modelId="{FDEF1FE8-EFEA-4266-B807-796CFC114B82}" type="sibTrans" cxnId="{3F257AE9-6318-4E87-AC90-5D7E3A04588D}">
      <dgm:prSet/>
      <dgm:spPr/>
      <dgm:t>
        <a:bodyPr/>
        <a:lstStyle/>
        <a:p>
          <a:endParaRPr lang="en-US"/>
        </a:p>
      </dgm:t>
    </dgm:pt>
    <dgm:pt modelId="{0B0C9CE7-2498-4398-9FA7-4A8CA83DED80}">
      <dgm:prSet/>
      <dgm:spPr/>
      <dgm:t>
        <a:bodyPr/>
        <a:lstStyle/>
        <a:p>
          <a:r>
            <a:rPr lang="en-US"/>
            <a:t>Spatial models, networks</a:t>
          </a:r>
        </a:p>
      </dgm:t>
    </dgm:pt>
    <dgm:pt modelId="{563E8B4F-3012-48FA-877E-ED5D22AC64FA}" type="parTrans" cxnId="{9FF56B3D-C56A-4AEC-B290-9B2C33C25672}">
      <dgm:prSet/>
      <dgm:spPr/>
      <dgm:t>
        <a:bodyPr/>
        <a:lstStyle/>
        <a:p>
          <a:endParaRPr lang="en-US"/>
        </a:p>
      </dgm:t>
    </dgm:pt>
    <dgm:pt modelId="{3079668C-D2AB-4B1B-A932-CCE3C351D36D}" type="sibTrans" cxnId="{9FF56B3D-C56A-4AEC-B290-9B2C33C25672}">
      <dgm:prSet/>
      <dgm:spPr/>
      <dgm:t>
        <a:bodyPr/>
        <a:lstStyle/>
        <a:p>
          <a:endParaRPr lang="en-US"/>
        </a:p>
      </dgm:t>
    </dgm:pt>
    <dgm:pt modelId="{E3717D9A-C5BA-46D7-801E-61B47EB8790A}">
      <dgm:prSet/>
      <dgm:spPr/>
      <dgm:t>
        <a:bodyPr/>
        <a:lstStyle/>
        <a:p>
          <a:r>
            <a:rPr lang="en-US"/>
            <a:t>Interventions and sensitivity analyses</a:t>
          </a:r>
        </a:p>
      </dgm:t>
    </dgm:pt>
    <dgm:pt modelId="{2EDD9C15-C5C3-4D91-92E3-9D2EE79CEA52}" type="parTrans" cxnId="{FEB76F32-AA80-46C2-B378-F37BE29B1217}">
      <dgm:prSet/>
      <dgm:spPr/>
      <dgm:t>
        <a:bodyPr/>
        <a:lstStyle/>
        <a:p>
          <a:endParaRPr lang="en-US"/>
        </a:p>
      </dgm:t>
    </dgm:pt>
    <dgm:pt modelId="{94A8950B-451E-4456-865F-0FEB0543110C}" type="sibTrans" cxnId="{FEB76F32-AA80-46C2-B378-F37BE29B1217}">
      <dgm:prSet/>
      <dgm:spPr/>
      <dgm:t>
        <a:bodyPr/>
        <a:lstStyle/>
        <a:p>
          <a:endParaRPr lang="en-US"/>
        </a:p>
      </dgm:t>
    </dgm:pt>
    <dgm:pt modelId="{99EEF43A-CE15-4EC2-922C-C4A1711DDF6E}">
      <dgm:prSet/>
      <dgm:spPr/>
      <dgm:t>
        <a:bodyPr/>
        <a:lstStyle/>
        <a:p>
          <a:r>
            <a:rPr lang="en-US"/>
            <a:t>Lab: Interventions and sensitivity analyses </a:t>
          </a:r>
        </a:p>
      </dgm:t>
    </dgm:pt>
    <dgm:pt modelId="{3D21ECA0-9C40-4C90-8062-55ABDCA2A8FC}" type="parTrans" cxnId="{86467004-F14D-455A-B692-329BFD60B345}">
      <dgm:prSet/>
      <dgm:spPr/>
      <dgm:t>
        <a:bodyPr/>
        <a:lstStyle/>
        <a:p>
          <a:endParaRPr lang="en-US"/>
        </a:p>
      </dgm:t>
    </dgm:pt>
    <dgm:pt modelId="{0CCA6D27-97A5-4843-9A84-994BDF565F00}" type="sibTrans" cxnId="{86467004-F14D-455A-B692-329BFD60B345}">
      <dgm:prSet/>
      <dgm:spPr/>
      <dgm:t>
        <a:bodyPr/>
        <a:lstStyle/>
        <a:p>
          <a:endParaRPr lang="en-US"/>
        </a:p>
      </dgm:t>
    </dgm:pt>
    <dgm:pt modelId="{876936C3-8F14-4FA3-9961-4475E5864743}">
      <dgm:prSet/>
      <dgm:spPr/>
      <dgm:t>
        <a:bodyPr/>
        <a:lstStyle/>
        <a:p>
          <a:r>
            <a:rPr lang="en-US"/>
            <a:t>Competition and evolutionary models</a:t>
          </a:r>
        </a:p>
      </dgm:t>
    </dgm:pt>
    <dgm:pt modelId="{669135E1-B964-47F7-8FFA-B980E2662E60}" type="parTrans" cxnId="{63F3A72A-B71D-4BCD-8B39-B7289D30C840}">
      <dgm:prSet/>
      <dgm:spPr/>
      <dgm:t>
        <a:bodyPr/>
        <a:lstStyle/>
        <a:p>
          <a:endParaRPr lang="en-US"/>
        </a:p>
      </dgm:t>
    </dgm:pt>
    <dgm:pt modelId="{FD6D70C9-F6E2-4A06-AB43-83D3C21A6584}" type="sibTrans" cxnId="{63F3A72A-B71D-4BCD-8B39-B7289D30C840}">
      <dgm:prSet/>
      <dgm:spPr/>
      <dgm:t>
        <a:bodyPr/>
        <a:lstStyle/>
        <a:p>
          <a:endParaRPr lang="en-US"/>
        </a:p>
      </dgm:t>
    </dgm:pt>
    <dgm:pt modelId="{AA80E1FB-E2A7-4EA4-BFE7-888AF0B828CD}">
      <dgm:prSet/>
      <dgm:spPr/>
      <dgm:t>
        <a:bodyPr/>
        <a:lstStyle/>
        <a:p>
          <a:r>
            <a:rPr lang="en-US"/>
            <a:t>Within host evolution</a:t>
          </a:r>
        </a:p>
      </dgm:t>
    </dgm:pt>
    <dgm:pt modelId="{5E8067D3-8F3E-4F38-AD57-14CD811AABC3}" type="parTrans" cxnId="{C5F88823-880E-4946-9988-63F4B20F5110}">
      <dgm:prSet/>
      <dgm:spPr/>
      <dgm:t>
        <a:bodyPr/>
        <a:lstStyle/>
        <a:p>
          <a:endParaRPr lang="en-US"/>
        </a:p>
      </dgm:t>
    </dgm:pt>
    <dgm:pt modelId="{53BCD97F-19CF-4FB4-9A5D-33D18D60D1CB}" type="sibTrans" cxnId="{C5F88823-880E-4946-9988-63F4B20F5110}">
      <dgm:prSet/>
      <dgm:spPr/>
      <dgm:t>
        <a:bodyPr/>
        <a:lstStyle/>
        <a:p>
          <a:endParaRPr lang="en-US"/>
        </a:p>
      </dgm:t>
    </dgm:pt>
    <dgm:pt modelId="{1499B1EA-5C2C-47A3-891E-B87333E6519B}">
      <dgm:prSet/>
      <dgm:spPr/>
      <dgm:t>
        <a:bodyPr/>
        <a:lstStyle/>
        <a:p>
          <a:r>
            <a:rPr lang="en-US"/>
            <a:t>Lab on Parameterization, calibration, and uncertainty</a:t>
          </a:r>
        </a:p>
      </dgm:t>
    </dgm:pt>
    <dgm:pt modelId="{BF790ECA-D1D8-4154-A6E9-861412B0D32E}" type="parTrans" cxnId="{41B53338-36A8-448B-AE91-78F7A9DEC35D}">
      <dgm:prSet/>
      <dgm:spPr/>
      <dgm:t>
        <a:bodyPr/>
        <a:lstStyle/>
        <a:p>
          <a:endParaRPr lang="en-US"/>
        </a:p>
      </dgm:t>
    </dgm:pt>
    <dgm:pt modelId="{C7FBCD56-D4AB-4A4C-BA7B-8AB694D911B4}" type="sibTrans" cxnId="{41B53338-36A8-448B-AE91-78F7A9DEC35D}">
      <dgm:prSet/>
      <dgm:spPr/>
      <dgm:t>
        <a:bodyPr/>
        <a:lstStyle/>
        <a:p>
          <a:endParaRPr lang="en-US"/>
        </a:p>
      </dgm:t>
    </dgm:pt>
    <dgm:pt modelId="{E8464ED5-91F2-49DE-B311-468A5B02BFC1}">
      <dgm:prSet/>
      <dgm:spPr/>
      <dgm:t>
        <a:bodyPr/>
        <a:lstStyle/>
        <a:p>
          <a:r>
            <a:rPr lang="en-US"/>
            <a:t>Health policy and economic evaluation models</a:t>
          </a:r>
        </a:p>
      </dgm:t>
    </dgm:pt>
    <dgm:pt modelId="{6D09448B-B992-4C82-88EA-CB72A97B3B7C}" type="parTrans" cxnId="{4BCF5CF1-5171-46F2-973B-4875BBF6E8D3}">
      <dgm:prSet/>
      <dgm:spPr/>
      <dgm:t>
        <a:bodyPr/>
        <a:lstStyle/>
        <a:p>
          <a:endParaRPr lang="en-US"/>
        </a:p>
      </dgm:t>
    </dgm:pt>
    <dgm:pt modelId="{CCC04FCC-7E5F-4355-8304-60A4956E3549}" type="sibTrans" cxnId="{4BCF5CF1-5171-46F2-973B-4875BBF6E8D3}">
      <dgm:prSet/>
      <dgm:spPr/>
      <dgm:t>
        <a:bodyPr/>
        <a:lstStyle/>
        <a:p>
          <a:endParaRPr lang="en-US"/>
        </a:p>
      </dgm:t>
    </dgm:pt>
    <dgm:pt modelId="{FB3263D9-28D3-4CAB-9112-981F3A809271}">
      <dgm:prSet/>
      <dgm:spPr/>
      <dgm:t>
        <a:bodyPr/>
        <a:lstStyle/>
        <a:p>
          <a:r>
            <a:rPr lang="en-US"/>
            <a:t>Uses and abuses of models</a:t>
          </a:r>
        </a:p>
      </dgm:t>
    </dgm:pt>
    <dgm:pt modelId="{6B2063BA-D391-46D5-8A75-89780112C929}" type="parTrans" cxnId="{D1B22FFF-D4AB-4392-831E-C4DCE3416B37}">
      <dgm:prSet/>
      <dgm:spPr/>
      <dgm:t>
        <a:bodyPr/>
        <a:lstStyle/>
        <a:p>
          <a:endParaRPr lang="en-US"/>
        </a:p>
      </dgm:t>
    </dgm:pt>
    <dgm:pt modelId="{EEEE26D4-955B-47E9-82D7-F20870DDB7B0}" type="sibTrans" cxnId="{D1B22FFF-D4AB-4392-831E-C4DCE3416B37}">
      <dgm:prSet/>
      <dgm:spPr/>
      <dgm:t>
        <a:bodyPr/>
        <a:lstStyle/>
        <a:p>
          <a:endParaRPr lang="en-US"/>
        </a:p>
      </dgm:t>
    </dgm:pt>
    <dgm:pt modelId="{33FBE06F-F57C-4F65-984D-6EE6387F245C}" type="pres">
      <dgm:prSet presAssocID="{EAFD7787-98A0-425E-9463-1272C6C34290}" presName="Name0" presStyleCnt="0">
        <dgm:presLayoutVars>
          <dgm:dir/>
          <dgm:resizeHandles val="exact"/>
        </dgm:presLayoutVars>
      </dgm:prSet>
      <dgm:spPr/>
    </dgm:pt>
    <dgm:pt modelId="{2FF09B00-A03F-4010-BB11-28D242B22190}" type="pres">
      <dgm:prSet presAssocID="{F13A3D9D-AB50-46BB-9BF4-FE2E34FC5E0A}" presName="node" presStyleLbl="node1" presStyleIdx="0" presStyleCnt="17">
        <dgm:presLayoutVars>
          <dgm:bulletEnabled val="1"/>
        </dgm:presLayoutVars>
      </dgm:prSet>
      <dgm:spPr/>
    </dgm:pt>
    <dgm:pt modelId="{2355E624-741B-4125-9B2B-61D6C06DABD6}" type="pres">
      <dgm:prSet presAssocID="{932ADFE7-6F4D-4034-9A7F-48E22F1728AE}" presName="sibTrans" presStyleLbl="sibTrans1D1" presStyleIdx="0" presStyleCnt="16"/>
      <dgm:spPr/>
    </dgm:pt>
    <dgm:pt modelId="{0834CED2-DEEA-4769-B19C-2BDF9A4D3953}" type="pres">
      <dgm:prSet presAssocID="{932ADFE7-6F4D-4034-9A7F-48E22F1728AE}" presName="connectorText" presStyleLbl="sibTrans1D1" presStyleIdx="0" presStyleCnt="16"/>
      <dgm:spPr/>
    </dgm:pt>
    <dgm:pt modelId="{25D9CB0A-21B0-42F1-9E08-5C02C2B4DE47}" type="pres">
      <dgm:prSet presAssocID="{8DA87372-ABFC-4AF7-B0B8-84E78F34302D}" presName="node" presStyleLbl="node1" presStyleIdx="1" presStyleCnt="17">
        <dgm:presLayoutVars>
          <dgm:bulletEnabled val="1"/>
        </dgm:presLayoutVars>
      </dgm:prSet>
      <dgm:spPr/>
    </dgm:pt>
    <dgm:pt modelId="{0F772A5A-3333-4085-B2E4-58F8EE18A799}" type="pres">
      <dgm:prSet presAssocID="{10BF47B8-D1D6-49BF-BB0A-62B444DE482A}" presName="sibTrans" presStyleLbl="sibTrans1D1" presStyleIdx="1" presStyleCnt="16"/>
      <dgm:spPr/>
    </dgm:pt>
    <dgm:pt modelId="{8A3981C8-E812-47BD-870A-9B9A03DC71BF}" type="pres">
      <dgm:prSet presAssocID="{10BF47B8-D1D6-49BF-BB0A-62B444DE482A}" presName="connectorText" presStyleLbl="sibTrans1D1" presStyleIdx="1" presStyleCnt="16"/>
      <dgm:spPr/>
    </dgm:pt>
    <dgm:pt modelId="{52F166E0-DEDC-401C-A29A-70A2CBE192A1}" type="pres">
      <dgm:prSet presAssocID="{36EAB861-7345-40FB-B992-E8BED8E2832C}" presName="node" presStyleLbl="node1" presStyleIdx="2" presStyleCnt="17">
        <dgm:presLayoutVars>
          <dgm:bulletEnabled val="1"/>
        </dgm:presLayoutVars>
      </dgm:prSet>
      <dgm:spPr/>
    </dgm:pt>
    <dgm:pt modelId="{89E6E13B-E4A9-4637-BA59-D0E768C044E4}" type="pres">
      <dgm:prSet presAssocID="{5B1D7931-154E-4BE0-88D6-74585874E58A}" presName="sibTrans" presStyleLbl="sibTrans1D1" presStyleIdx="2" presStyleCnt="16"/>
      <dgm:spPr/>
    </dgm:pt>
    <dgm:pt modelId="{2B652AB0-EDAE-4087-83F7-CE7825DD469C}" type="pres">
      <dgm:prSet presAssocID="{5B1D7931-154E-4BE0-88D6-74585874E58A}" presName="connectorText" presStyleLbl="sibTrans1D1" presStyleIdx="2" presStyleCnt="16"/>
      <dgm:spPr/>
    </dgm:pt>
    <dgm:pt modelId="{5188B441-24AA-4A2D-98E6-FA48B7E945A4}" type="pres">
      <dgm:prSet presAssocID="{4D13EE09-9101-44FD-AE5D-B01F6BF7FE44}" presName="node" presStyleLbl="node1" presStyleIdx="3" presStyleCnt="17">
        <dgm:presLayoutVars>
          <dgm:bulletEnabled val="1"/>
        </dgm:presLayoutVars>
      </dgm:prSet>
      <dgm:spPr/>
    </dgm:pt>
    <dgm:pt modelId="{499C1554-C68C-4EAA-8161-86A176F6BF96}" type="pres">
      <dgm:prSet presAssocID="{6B0F8716-D924-48B6-B0E4-79B201C69BFB}" presName="sibTrans" presStyleLbl="sibTrans1D1" presStyleIdx="3" presStyleCnt="16"/>
      <dgm:spPr/>
    </dgm:pt>
    <dgm:pt modelId="{E167D866-BAD7-4A65-B0A5-E6CE92DF1765}" type="pres">
      <dgm:prSet presAssocID="{6B0F8716-D924-48B6-B0E4-79B201C69BFB}" presName="connectorText" presStyleLbl="sibTrans1D1" presStyleIdx="3" presStyleCnt="16"/>
      <dgm:spPr/>
    </dgm:pt>
    <dgm:pt modelId="{1CA9474E-0234-48FB-9316-143DF698BD6F}" type="pres">
      <dgm:prSet presAssocID="{AC629ABA-B7DE-427E-8243-84A220B95F66}" presName="node" presStyleLbl="node1" presStyleIdx="4" presStyleCnt="17">
        <dgm:presLayoutVars>
          <dgm:bulletEnabled val="1"/>
        </dgm:presLayoutVars>
      </dgm:prSet>
      <dgm:spPr/>
    </dgm:pt>
    <dgm:pt modelId="{EDCB3963-2BE8-4DA7-A7D9-63A657FE706E}" type="pres">
      <dgm:prSet presAssocID="{EA31FED9-BFD6-4F28-A50F-9D04CC759D68}" presName="sibTrans" presStyleLbl="sibTrans1D1" presStyleIdx="4" presStyleCnt="16"/>
      <dgm:spPr/>
    </dgm:pt>
    <dgm:pt modelId="{F31331E5-3B92-4116-B981-B5B030015F46}" type="pres">
      <dgm:prSet presAssocID="{EA31FED9-BFD6-4F28-A50F-9D04CC759D68}" presName="connectorText" presStyleLbl="sibTrans1D1" presStyleIdx="4" presStyleCnt="16"/>
      <dgm:spPr/>
    </dgm:pt>
    <dgm:pt modelId="{27225D10-48E5-43BE-8EC3-01C7D8A2A0F2}" type="pres">
      <dgm:prSet presAssocID="{5D1EC0D4-5F95-44C0-9676-065DFBEB2EBD}" presName="node" presStyleLbl="node1" presStyleIdx="5" presStyleCnt="17">
        <dgm:presLayoutVars>
          <dgm:bulletEnabled val="1"/>
        </dgm:presLayoutVars>
      </dgm:prSet>
      <dgm:spPr/>
    </dgm:pt>
    <dgm:pt modelId="{6E818139-9123-4EA5-8A4E-FA9BD36A6C65}" type="pres">
      <dgm:prSet presAssocID="{0BD47185-9727-408A-9901-E25C42F87557}" presName="sibTrans" presStyleLbl="sibTrans1D1" presStyleIdx="5" presStyleCnt="16"/>
      <dgm:spPr/>
    </dgm:pt>
    <dgm:pt modelId="{7DF9971B-0F8D-4BB9-86E2-7DE6DCE76C19}" type="pres">
      <dgm:prSet presAssocID="{0BD47185-9727-408A-9901-E25C42F87557}" presName="connectorText" presStyleLbl="sibTrans1D1" presStyleIdx="5" presStyleCnt="16"/>
      <dgm:spPr/>
    </dgm:pt>
    <dgm:pt modelId="{7CF14C94-F87F-45FF-87B1-C032896F1BC2}" type="pres">
      <dgm:prSet presAssocID="{EDE9185E-874D-4BBC-B8A0-7B9319083693}" presName="node" presStyleLbl="node1" presStyleIdx="6" presStyleCnt="17">
        <dgm:presLayoutVars>
          <dgm:bulletEnabled val="1"/>
        </dgm:presLayoutVars>
      </dgm:prSet>
      <dgm:spPr/>
    </dgm:pt>
    <dgm:pt modelId="{6BA7F1C3-76FA-4FA7-A480-D508D040E681}" type="pres">
      <dgm:prSet presAssocID="{2940E8DF-78F5-4FFF-87C2-CBE2ED5B1136}" presName="sibTrans" presStyleLbl="sibTrans1D1" presStyleIdx="6" presStyleCnt="16"/>
      <dgm:spPr/>
    </dgm:pt>
    <dgm:pt modelId="{74F25CB8-0460-488E-B2CE-AED2BDD57BF0}" type="pres">
      <dgm:prSet presAssocID="{2940E8DF-78F5-4FFF-87C2-CBE2ED5B1136}" presName="connectorText" presStyleLbl="sibTrans1D1" presStyleIdx="6" presStyleCnt="16"/>
      <dgm:spPr/>
    </dgm:pt>
    <dgm:pt modelId="{6DBFD550-83C3-49B8-BE3D-88ADD5F05FEA}" type="pres">
      <dgm:prSet presAssocID="{3F90BAE7-8F33-4811-8620-541EAC8CCD57}" presName="node" presStyleLbl="node1" presStyleIdx="7" presStyleCnt="17">
        <dgm:presLayoutVars>
          <dgm:bulletEnabled val="1"/>
        </dgm:presLayoutVars>
      </dgm:prSet>
      <dgm:spPr/>
    </dgm:pt>
    <dgm:pt modelId="{3A07C841-72F0-4250-8111-86615B9C4CA4}" type="pres">
      <dgm:prSet presAssocID="{D61D6E9E-264A-4E69-8C1E-814F661E7C2D}" presName="sibTrans" presStyleLbl="sibTrans1D1" presStyleIdx="7" presStyleCnt="16"/>
      <dgm:spPr/>
    </dgm:pt>
    <dgm:pt modelId="{DCB7A635-A265-4570-97CC-EAD3C4CE6F09}" type="pres">
      <dgm:prSet presAssocID="{D61D6E9E-264A-4E69-8C1E-814F661E7C2D}" presName="connectorText" presStyleLbl="sibTrans1D1" presStyleIdx="7" presStyleCnt="16"/>
      <dgm:spPr/>
    </dgm:pt>
    <dgm:pt modelId="{EE07531E-EBD2-40CB-9770-130D52CBFE6E}" type="pres">
      <dgm:prSet presAssocID="{36E754CF-717E-4C71-A75E-7F46BF540592}" presName="node" presStyleLbl="node1" presStyleIdx="8" presStyleCnt="17">
        <dgm:presLayoutVars>
          <dgm:bulletEnabled val="1"/>
        </dgm:presLayoutVars>
      </dgm:prSet>
      <dgm:spPr/>
    </dgm:pt>
    <dgm:pt modelId="{731E08D6-37AA-4571-89AF-2EA5621A630B}" type="pres">
      <dgm:prSet presAssocID="{FDEF1FE8-EFEA-4266-B807-796CFC114B82}" presName="sibTrans" presStyleLbl="sibTrans1D1" presStyleIdx="8" presStyleCnt="16"/>
      <dgm:spPr/>
    </dgm:pt>
    <dgm:pt modelId="{F2101693-D049-4C35-82D2-CD9D79D4731A}" type="pres">
      <dgm:prSet presAssocID="{FDEF1FE8-EFEA-4266-B807-796CFC114B82}" presName="connectorText" presStyleLbl="sibTrans1D1" presStyleIdx="8" presStyleCnt="16"/>
      <dgm:spPr/>
    </dgm:pt>
    <dgm:pt modelId="{9B1912C2-E1CF-4051-AE6C-E6AC579FEC2D}" type="pres">
      <dgm:prSet presAssocID="{0B0C9CE7-2498-4398-9FA7-4A8CA83DED80}" presName="node" presStyleLbl="node1" presStyleIdx="9" presStyleCnt="17">
        <dgm:presLayoutVars>
          <dgm:bulletEnabled val="1"/>
        </dgm:presLayoutVars>
      </dgm:prSet>
      <dgm:spPr/>
    </dgm:pt>
    <dgm:pt modelId="{B3B2B9B5-8866-4998-A4B8-737F762C2618}" type="pres">
      <dgm:prSet presAssocID="{3079668C-D2AB-4B1B-A932-CCE3C351D36D}" presName="sibTrans" presStyleLbl="sibTrans1D1" presStyleIdx="9" presStyleCnt="16"/>
      <dgm:spPr/>
    </dgm:pt>
    <dgm:pt modelId="{86B5669F-D7E2-4947-8060-CB0028F26C76}" type="pres">
      <dgm:prSet presAssocID="{3079668C-D2AB-4B1B-A932-CCE3C351D36D}" presName="connectorText" presStyleLbl="sibTrans1D1" presStyleIdx="9" presStyleCnt="16"/>
      <dgm:spPr/>
    </dgm:pt>
    <dgm:pt modelId="{235A7C18-EF72-4CC0-A9FA-968B5D12691A}" type="pres">
      <dgm:prSet presAssocID="{E3717D9A-C5BA-46D7-801E-61B47EB8790A}" presName="node" presStyleLbl="node1" presStyleIdx="10" presStyleCnt="17">
        <dgm:presLayoutVars>
          <dgm:bulletEnabled val="1"/>
        </dgm:presLayoutVars>
      </dgm:prSet>
      <dgm:spPr/>
    </dgm:pt>
    <dgm:pt modelId="{C33C8E13-4745-4CE1-A244-5F8C2BB2D68F}" type="pres">
      <dgm:prSet presAssocID="{94A8950B-451E-4456-865F-0FEB0543110C}" presName="sibTrans" presStyleLbl="sibTrans1D1" presStyleIdx="10" presStyleCnt="16"/>
      <dgm:spPr/>
    </dgm:pt>
    <dgm:pt modelId="{C6696659-0678-4FC5-A229-E8C309632A67}" type="pres">
      <dgm:prSet presAssocID="{94A8950B-451E-4456-865F-0FEB0543110C}" presName="connectorText" presStyleLbl="sibTrans1D1" presStyleIdx="10" presStyleCnt="16"/>
      <dgm:spPr/>
    </dgm:pt>
    <dgm:pt modelId="{627FDB46-35B9-465E-920E-EE2F59C93157}" type="pres">
      <dgm:prSet presAssocID="{99EEF43A-CE15-4EC2-922C-C4A1711DDF6E}" presName="node" presStyleLbl="node1" presStyleIdx="11" presStyleCnt="17">
        <dgm:presLayoutVars>
          <dgm:bulletEnabled val="1"/>
        </dgm:presLayoutVars>
      </dgm:prSet>
      <dgm:spPr/>
    </dgm:pt>
    <dgm:pt modelId="{522BC0D9-9BD0-439D-9DA8-9267026CCDDB}" type="pres">
      <dgm:prSet presAssocID="{0CCA6D27-97A5-4843-9A84-994BDF565F00}" presName="sibTrans" presStyleLbl="sibTrans1D1" presStyleIdx="11" presStyleCnt="16"/>
      <dgm:spPr/>
    </dgm:pt>
    <dgm:pt modelId="{0E0DCF7E-8F13-4CF9-994E-A9298CED8B55}" type="pres">
      <dgm:prSet presAssocID="{0CCA6D27-97A5-4843-9A84-994BDF565F00}" presName="connectorText" presStyleLbl="sibTrans1D1" presStyleIdx="11" presStyleCnt="16"/>
      <dgm:spPr/>
    </dgm:pt>
    <dgm:pt modelId="{4D02FC74-A11D-4C42-8317-0910A4B7276F}" type="pres">
      <dgm:prSet presAssocID="{876936C3-8F14-4FA3-9961-4475E5864743}" presName="node" presStyleLbl="node1" presStyleIdx="12" presStyleCnt="17">
        <dgm:presLayoutVars>
          <dgm:bulletEnabled val="1"/>
        </dgm:presLayoutVars>
      </dgm:prSet>
      <dgm:spPr/>
    </dgm:pt>
    <dgm:pt modelId="{F2B5D056-EFFB-4D32-94E0-91FAC50BF20F}" type="pres">
      <dgm:prSet presAssocID="{FD6D70C9-F6E2-4A06-AB43-83D3C21A6584}" presName="sibTrans" presStyleLbl="sibTrans1D1" presStyleIdx="12" presStyleCnt="16"/>
      <dgm:spPr/>
    </dgm:pt>
    <dgm:pt modelId="{22C65A11-DBC5-4E4A-84CA-CF64B4B031A5}" type="pres">
      <dgm:prSet presAssocID="{FD6D70C9-F6E2-4A06-AB43-83D3C21A6584}" presName="connectorText" presStyleLbl="sibTrans1D1" presStyleIdx="12" presStyleCnt="16"/>
      <dgm:spPr/>
    </dgm:pt>
    <dgm:pt modelId="{45753E0F-163E-4AA8-9277-D0871F6DF653}" type="pres">
      <dgm:prSet presAssocID="{AA80E1FB-E2A7-4EA4-BFE7-888AF0B828CD}" presName="node" presStyleLbl="node1" presStyleIdx="13" presStyleCnt="17">
        <dgm:presLayoutVars>
          <dgm:bulletEnabled val="1"/>
        </dgm:presLayoutVars>
      </dgm:prSet>
      <dgm:spPr/>
    </dgm:pt>
    <dgm:pt modelId="{DD35C2B4-4A6B-40B5-95BD-62D5F209025F}" type="pres">
      <dgm:prSet presAssocID="{53BCD97F-19CF-4FB4-9A5D-33D18D60D1CB}" presName="sibTrans" presStyleLbl="sibTrans1D1" presStyleIdx="13" presStyleCnt="16"/>
      <dgm:spPr/>
    </dgm:pt>
    <dgm:pt modelId="{5FFFAF5B-B256-4F07-84D7-ECAB32C17939}" type="pres">
      <dgm:prSet presAssocID="{53BCD97F-19CF-4FB4-9A5D-33D18D60D1CB}" presName="connectorText" presStyleLbl="sibTrans1D1" presStyleIdx="13" presStyleCnt="16"/>
      <dgm:spPr/>
    </dgm:pt>
    <dgm:pt modelId="{FBE4F787-4AB1-4A84-88FA-E46968E3C8FE}" type="pres">
      <dgm:prSet presAssocID="{1499B1EA-5C2C-47A3-891E-B87333E6519B}" presName="node" presStyleLbl="node1" presStyleIdx="14" presStyleCnt="17">
        <dgm:presLayoutVars>
          <dgm:bulletEnabled val="1"/>
        </dgm:presLayoutVars>
      </dgm:prSet>
      <dgm:spPr/>
    </dgm:pt>
    <dgm:pt modelId="{EDFBA90A-4888-47B8-8D0A-B0BB79CC4A51}" type="pres">
      <dgm:prSet presAssocID="{C7FBCD56-D4AB-4A4C-BA7B-8AB694D911B4}" presName="sibTrans" presStyleLbl="sibTrans1D1" presStyleIdx="14" presStyleCnt="16"/>
      <dgm:spPr/>
    </dgm:pt>
    <dgm:pt modelId="{D50494DB-EC6D-4623-A914-29241B77C816}" type="pres">
      <dgm:prSet presAssocID="{C7FBCD56-D4AB-4A4C-BA7B-8AB694D911B4}" presName="connectorText" presStyleLbl="sibTrans1D1" presStyleIdx="14" presStyleCnt="16"/>
      <dgm:spPr/>
    </dgm:pt>
    <dgm:pt modelId="{2E873A18-3BB8-4867-B4EC-CD4D6914386C}" type="pres">
      <dgm:prSet presAssocID="{E8464ED5-91F2-49DE-B311-468A5B02BFC1}" presName="node" presStyleLbl="node1" presStyleIdx="15" presStyleCnt="17">
        <dgm:presLayoutVars>
          <dgm:bulletEnabled val="1"/>
        </dgm:presLayoutVars>
      </dgm:prSet>
      <dgm:spPr/>
    </dgm:pt>
    <dgm:pt modelId="{9168A32A-329B-4436-A4E8-1968BCAE95A6}" type="pres">
      <dgm:prSet presAssocID="{CCC04FCC-7E5F-4355-8304-60A4956E3549}" presName="sibTrans" presStyleLbl="sibTrans1D1" presStyleIdx="15" presStyleCnt="16"/>
      <dgm:spPr/>
    </dgm:pt>
    <dgm:pt modelId="{01144ABE-4EBB-4545-B3F3-A8B5B606012B}" type="pres">
      <dgm:prSet presAssocID="{CCC04FCC-7E5F-4355-8304-60A4956E3549}" presName="connectorText" presStyleLbl="sibTrans1D1" presStyleIdx="15" presStyleCnt="16"/>
      <dgm:spPr/>
    </dgm:pt>
    <dgm:pt modelId="{AF09C222-1D99-4F9B-882C-509DBA6E7A14}" type="pres">
      <dgm:prSet presAssocID="{FB3263D9-28D3-4CAB-9112-981F3A809271}" presName="node" presStyleLbl="node1" presStyleIdx="16" presStyleCnt="17">
        <dgm:presLayoutVars>
          <dgm:bulletEnabled val="1"/>
        </dgm:presLayoutVars>
      </dgm:prSet>
      <dgm:spPr/>
    </dgm:pt>
  </dgm:ptLst>
  <dgm:cxnLst>
    <dgm:cxn modelId="{86467004-F14D-455A-B692-329BFD60B345}" srcId="{EAFD7787-98A0-425E-9463-1272C6C34290}" destId="{99EEF43A-CE15-4EC2-922C-C4A1711DDF6E}" srcOrd="11" destOrd="0" parTransId="{3D21ECA0-9C40-4C90-8062-55ABDCA2A8FC}" sibTransId="{0CCA6D27-97A5-4843-9A84-994BDF565F00}"/>
    <dgm:cxn modelId="{47F8D605-5633-4568-83FC-F44DBACBD2C2}" srcId="{EAFD7787-98A0-425E-9463-1272C6C34290}" destId="{4D13EE09-9101-44FD-AE5D-B01F6BF7FE44}" srcOrd="3" destOrd="0" parTransId="{2FD819F7-B992-4536-A3E0-3407732C43E2}" sibTransId="{6B0F8716-D924-48B6-B0E4-79B201C69BFB}"/>
    <dgm:cxn modelId="{C8A26B08-8B7E-429B-83E3-3FF432A1AD6E}" type="presOf" srcId="{6B0F8716-D924-48B6-B0E4-79B201C69BFB}" destId="{E167D866-BAD7-4A65-B0A5-E6CE92DF1765}" srcOrd="1" destOrd="0" presId="urn:microsoft.com/office/officeart/2016/7/layout/RepeatingBendingProcessNew"/>
    <dgm:cxn modelId="{1F84E00F-FDE2-4C80-8C31-EA8307497A5E}" type="presOf" srcId="{CCC04FCC-7E5F-4355-8304-60A4956E3549}" destId="{01144ABE-4EBB-4545-B3F3-A8B5B606012B}" srcOrd="1" destOrd="0" presId="urn:microsoft.com/office/officeart/2016/7/layout/RepeatingBendingProcessNew"/>
    <dgm:cxn modelId="{8B735714-9E0F-4F8A-B7F5-5F17933F8137}" type="presOf" srcId="{932ADFE7-6F4D-4034-9A7F-48E22F1728AE}" destId="{0834CED2-DEEA-4769-B19C-2BDF9A4D3953}" srcOrd="1" destOrd="0" presId="urn:microsoft.com/office/officeart/2016/7/layout/RepeatingBendingProcessNew"/>
    <dgm:cxn modelId="{56E3AB14-2539-4A40-BC39-75EB7D3BE7A4}" type="presOf" srcId="{FDEF1FE8-EFEA-4266-B807-796CFC114B82}" destId="{731E08D6-37AA-4571-89AF-2EA5621A630B}" srcOrd="0" destOrd="0" presId="urn:microsoft.com/office/officeart/2016/7/layout/RepeatingBendingProcessNew"/>
    <dgm:cxn modelId="{3F33831A-4503-4DA9-AA26-D5F435FC742F}" type="presOf" srcId="{F13A3D9D-AB50-46BB-9BF4-FE2E34FC5E0A}" destId="{2FF09B00-A03F-4010-BB11-28D242B22190}" srcOrd="0" destOrd="0" presId="urn:microsoft.com/office/officeart/2016/7/layout/RepeatingBendingProcessNew"/>
    <dgm:cxn modelId="{CF61881B-AF64-49FA-9D9B-EC5CAACC7D9B}" srcId="{EAFD7787-98A0-425E-9463-1272C6C34290}" destId="{36EAB861-7345-40FB-B992-E8BED8E2832C}" srcOrd="2" destOrd="0" parTransId="{AD8D3D15-0332-409E-AF41-BD1C7D5DE05A}" sibTransId="{5B1D7931-154E-4BE0-88D6-74585874E58A}"/>
    <dgm:cxn modelId="{C5F88823-880E-4946-9988-63F4B20F5110}" srcId="{EAFD7787-98A0-425E-9463-1272C6C34290}" destId="{AA80E1FB-E2A7-4EA4-BFE7-888AF0B828CD}" srcOrd="13" destOrd="0" parTransId="{5E8067D3-8F3E-4F38-AD57-14CD811AABC3}" sibTransId="{53BCD97F-19CF-4FB4-9A5D-33D18D60D1CB}"/>
    <dgm:cxn modelId="{9F7E8624-0BA1-41CE-A32B-B1CB768584D7}" type="presOf" srcId="{EDE9185E-874D-4BBC-B8A0-7B9319083693}" destId="{7CF14C94-F87F-45FF-87B1-C032896F1BC2}" srcOrd="0" destOrd="0" presId="urn:microsoft.com/office/officeart/2016/7/layout/RepeatingBendingProcessNew"/>
    <dgm:cxn modelId="{CDB75226-811D-434C-8074-13A91A2620B6}" type="presOf" srcId="{D61D6E9E-264A-4E69-8C1E-814F661E7C2D}" destId="{3A07C841-72F0-4250-8111-86615B9C4CA4}" srcOrd="0" destOrd="0" presId="urn:microsoft.com/office/officeart/2016/7/layout/RepeatingBendingProcessNew"/>
    <dgm:cxn modelId="{9238A527-53D7-489C-8987-5FF1EB22F4F0}" type="presOf" srcId="{FB3263D9-28D3-4CAB-9112-981F3A809271}" destId="{AF09C222-1D99-4F9B-882C-509DBA6E7A14}" srcOrd="0" destOrd="0" presId="urn:microsoft.com/office/officeart/2016/7/layout/RepeatingBendingProcessNew"/>
    <dgm:cxn modelId="{BD93D628-81B1-4EBE-8366-BB5FB66D5030}" srcId="{EAFD7787-98A0-425E-9463-1272C6C34290}" destId="{EDE9185E-874D-4BBC-B8A0-7B9319083693}" srcOrd="6" destOrd="0" parTransId="{BCE9B7C8-79E7-46E0-BFCE-0F89F1F8919C}" sibTransId="{2940E8DF-78F5-4FFF-87C2-CBE2ED5B1136}"/>
    <dgm:cxn modelId="{63F3A72A-B71D-4BCD-8B39-B7289D30C840}" srcId="{EAFD7787-98A0-425E-9463-1272C6C34290}" destId="{876936C3-8F14-4FA3-9961-4475E5864743}" srcOrd="12" destOrd="0" parTransId="{669135E1-B964-47F7-8FFA-B980E2662E60}" sibTransId="{FD6D70C9-F6E2-4A06-AB43-83D3C21A6584}"/>
    <dgm:cxn modelId="{C730D92C-8413-4219-A2DE-062F962503D9}" type="presOf" srcId="{FDEF1FE8-EFEA-4266-B807-796CFC114B82}" destId="{F2101693-D049-4C35-82D2-CD9D79D4731A}" srcOrd="1" destOrd="0" presId="urn:microsoft.com/office/officeart/2016/7/layout/RepeatingBendingProcessNew"/>
    <dgm:cxn modelId="{FEB76F32-AA80-46C2-B378-F37BE29B1217}" srcId="{EAFD7787-98A0-425E-9463-1272C6C34290}" destId="{E3717D9A-C5BA-46D7-801E-61B47EB8790A}" srcOrd="10" destOrd="0" parTransId="{2EDD9C15-C5C3-4D91-92E3-9D2EE79CEA52}" sibTransId="{94A8950B-451E-4456-865F-0FEB0543110C}"/>
    <dgm:cxn modelId="{7E6F0D35-D8F9-4E17-8448-AA1D7E2BFB4A}" type="presOf" srcId="{3F90BAE7-8F33-4811-8620-541EAC8CCD57}" destId="{6DBFD550-83C3-49B8-BE3D-88ADD5F05FEA}" srcOrd="0" destOrd="0" presId="urn:microsoft.com/office/officeart/2016/7/layout/RepeatingBendingProcessNew"/>
    <dgm:cxn modelId="{41B53338-36A8-448B-AE91-78F7A9DEC35D}" srcId="{EAFD7787-98A0-425E-9463-1272C6C34290}" destId="{1499B1EA-5C2C-47A3-891E-B87333E6519B}" srcOrd="14" destOrd="0" parTransId="{BF790ECA-D1D8-4154-A6E9-861412B0D32E}" sibTransId="{C7FBCD56-D4AB-4A4C-BA7B-8AB694D911B4}"/>
    <dgm:cxn modelId="{90A7D938-7D5E-45B3-BE15-2BC8C332B002}" type="presOf" srcId="{6B0F8716-D924-48B6-B0E4-79B201C69BFB}" destId="{499C1554-C68C-4EAA-8161-86A176F6BF96}" srcOrd="0" destOrd="0" presId="urn:microsoft.com/office/officeart/2016/7/layout/RepeatingBendingProcessNew"/>
    <dgm:cxn modelId="{9FF56B3D-C56A-4AEC-B290-9B2C33C25672}" srcId="{EAFD7787-98A0-425E-9463-1272C6C34290}" destId="{0B0C9CE7-2498-4398-9FA7-4A8CA83DED80}" srcOrd="9" destOrd="0" parTransId="{563E8B4F-3012-48FA-877E-ED5D22AC64FA}" sibTransId="{3079668C-D2AB-4B1B-A932-CCE3C351D36D}"/>
    <dgm:cxn modelId="{21208A5C-4A50-4259-A270-01BB946C0ED4}" type="presOf" srcId="{0B0C9CE7-2498-4398-9FA7-4A8CA83DED80}" destId="{9B1912C2-E1CF-4051-AE6C-E6AC579FEC2D}" srcOrd="0" destOrd="0" presId="urn:microsoft.com/office/officeart/2016/7/layout/RepeatingBendingProcessNew"/>
    <dgm:cxn modelId="{DA551563-17B2-4C76-8EC3-37F4714C518D}" type="presOf" srcId="{94A8950B-451E-4456-865F-0FEB0543110C}" destId="{C6696659-0678-4FC5-A229-E8C309632A67}" srcOrd="1" destOrd="0" presId="urn:microsoft.com/office/officeart/2016/7/layout/RepeatingBendingProcessNew"/>
    <dgm:cxn modelId="{BA3F7B43-6B57-47A9-8D96-B7D4F904C71E}" type="presOf" srcId="{99EEF43A-CE15-4EC2-922C-C4A1711DDF6E}" destId="{627FDB46-35B9-465E-920E-EE2F59C93157}" srcOrd="0" destOrd="0" presId="urn:microsoft.com/office/officeart/2016/7/layout/RepeatingBendingProcessNew"/>
    <dgm:cxn modelId="{07EC4045-AD0E-4A11-82AD-7E798723F483}" type="presOf" srcId="{C7FBCD56-D4AB-4A4C-BA7B-8AB694D911B4}" destId="{D50494DB-EC6D-4623-A914-29241B77C816}" srcOrd="1" destOrd="0" presId="urn:microsoft.com/office/officeart/2016/7/layout/RepeatingBendingProcessNew"/>
    <dgm:cxn modelId="{15329E46-626A-457E-A5B3-C5F06E93D2CC}" type="presOf" srcId="{EAFD7787-98A0-425E-9463-1272C6C34290}" destId="{33FBE06F-F57C-4F65-984D-6EE6387F245C}" srcOrd="0" destOrd="0" presId="urn:microsoft.com/office/officeart/2016/7/layout/RepeatingBendingProcessNew"/>
    <dgm:cxn modelId="{96C48C48-AD73-439E-9C45-4455DCCEC2B7}" srcId="{EAFD7787-98A0-425E-9463-1272C6C34290}" destId="{3F90BAE7-8F33-4811-8620-541EAC8CCD57}" srcOrd="7" destOrd="0" parTransId="{31CA585A-9842-4320-98FC-E7ECCFC7FC6B}" sibTransId="{D61D6E9E-264A-4E69-8C1E-814F661E7C2D}"/>
    <dgm:cxn modelId="{0E391369-2F73-48C1-A5B1-E9A965D5728E}" type="presOf" srcId="{EA31FED9-BFD6-4F28-A50F-9D04CC759D68}" destId="{F31331E5-3B92-4116-B981-B5B030015F46}" srcOrd="1" destOrd="0" presId="urn:microsoft.com/office/officeart/2016/7/layout/RepeatingBendingProcessNew"/>
    <dgm:cxn modelId="{A064436B-F82F-416F-BF10-37A1465C9966}" srcId="{EAFD7787-98A0-425E-9463-1272C6C34290}" destId="{F13A3D9D-AB50-46BB-9BF4-FE2E34FC5E0A}" srcOrd="0" destOrd="0" parTransId="{2AE597E3-EA0A-48E0-9805-E573EE2B3CD3}" sibTransId="{932ADFE7-6F4D-4034-9A7F-48E22F1728AE}"/>
    <dgm:cxn modelId="{102AF86B-0E35-42BC-B416-3C56C5EFF6CF}" type="presOf" srcId="{10BF47B8-D1D6-49BF-BB0A-62B444DE482A}" destId="{0F772A5A-3333-4085-B2E4-58F8EE18A799}" srcOrd="0" destOrd="0" presId="urn:microsoft.com/office/officeart/2016/7/layout/RepeatingBendingProcessNew"/>
    <dgm:cxn modelId="{D63C1770-E262-447C-BDF5-9E9FA94CAE0B}" type="presOf" srcId="{1499B1EA-5C2C-47A3-891E-B87333E6519B}" destId="{FBE4F787-4AB1-4A84-88FA-E46968E3C8FE}" srcOrd="0" destOrd="0" presId="urn:microsoft.com/office/officeart/2016/7/layout/RepeatingBendingProcessNew"/>
    <dgm:cxn modelId="{1C7DF271-2465-40FC-AB1D-24E461023057}" type="presOf" srcId="{2940E8DF-78F5-4FFF-87C2-CBE2ED5B1136}" destId="{6BA7F1C3-76FA-4FA7-A480-D508D040E681}" srcOrd="0" destOrd="0" presId="urn:microsoft.com/office/officeart/2016/7/layout/RepeatingBendingProcessNew"/>
    <dgm:cxn modelId="{AABBD474-A60F-4BB0-B1F5-01A00C881D5F}" type="presOf" srcId="{53BCD97F-19CF-4FB4-9A5D-33D18D60D1CB}" destId="{DD35C2B4-4A6B-40B5-95BD-62D5F209025F}" srcOrd="0" destOrd="0" presId="urn:microsoft.com/office/officeart/2016/7/layout/RepeatingBendingProcessNew"/>
    <dgm:cxn modelId="{169AA076-049C-4C3C-9470-880047885CB8}" srcId="{EAFD7787-98A0-425E-9463-1272C6C34290}" destId="{5D1EC0D4-5F95-44C0-9676-065DFBEB2EBD}" srcOrd="5" destOrd="0" parTransId="{1CA36CF6-E42B-4E5B-98C8-9D9ACADAE6A1}" sibTransId="{0BD47185-9727-408A-9901-E25C42F87557}"/>
    <dgm:cxn modelId="{F80A0577-CA28-4554-927B-4F9788D833A6}" type="presOf" srcId="{2940E8DF-78F5-4FFF-87C2-CBE2ED5B1136}" destId="{74F25CB8-0460-488E-B2CE-AED2BDD57BF0}" srcOrd="1" destOrd="0" presId="urn:microsoft.com/office/officeart/2016/7/layout/RepeatingBendingProcessNew"/>
    <dgm:cxn modelId="{2F330757-DC54-4746-8AC0-B92B20F8F8EA}" srcId="{EAFD7787-98A0-425E-9463-1272C6C34290}" destId="{AC629ABA-B7DE-427E-8243-84A220B95F66}" srcOrd="4" destOrd="0" parTransId="{D429D728-63DD-4690-A51C-AF44EC674CA1}" sibTransId="{EA31FED9-BFD6-4F28-A50F-9D04CC759D68}"/>
    <dgm:cxn modelId="{8B1E788B-301D-41F2-B982-B741C964936A}" type="presOf" srcId="{D61D6E9E-264A-4E69-8C1E-814F661E7C2D}" destId="{DCB7A635-A265-4570-97CC-EAD3C4CE6F09}" srcOrd="1" destOrd="0" presId="urn:microsoft.com/office/officeart/2016/7/layout/RepeatingBendingProcessNew"/>
    <dgm:cxn modelId="{F4F3248D-C732-436E-A431-66B4F566D4AE}" type="presOf" srcId="{876936C3-8F14-4FA3-9961-4475E5864743}" destId="{4D02FC74-A11D-4C42-8317-0910A4B7276F}" srcOrd="0" destOrd="0" presId="urn:microsoft.com/office/officeart/2016/7/layout/RepeatingBendingProcessNew"/>
    <dgm:cxn modelId="{6B86E38D-53C2-4953-970E-EC02C403385E}" type="presOf" srcId="{4D13EE09-9101-44FD-AE5D-B01F6BF7FE44}" destId="{5188B441-24AA-4A2D-98E6-FA48B7E945A4}" srcOrd="0" destOrd="0" presId="urn:microsoft.com/office/officeart/2016/7/layout/RepeatingBendingProcessNew"/>
    <dgm:cxn modelId="{0DF26E8F-903B-4119-A5BF-D647708327A6}" type="presOf" srcId="{FD6D70C9-F6E2-4A06-AB43-83D3C21A6584}" destId="{F2B5D056-EFFB-4D32-94E0-91FAC50BF20F}" srcOrd="0" destOrd="0" presId="urn:microsoft.com/office/officeart/2016/7/layout/RepeatingBendingProcessNew"/>
    <dgm:cxn modelId="{23A99893-6B4E-4763-9113-CAC2EBA9F699}" type="presOf" srcId="{3079668C-D2AB-4B1B-A932-CCE3C351D36D}" destId="{B3B2B9B5-8866-4998-A4B8-737F762C2618}" srcOrd="0" destOrd="0" presId="urn:microsoft.com/office/officeart/2016/7/layout/RepeatingBendingProcessNew"/>
    <dgm:cxn modelId="{4C4D1D98-97D7-42B2-A957-62666FBEFFC7}" type="presOf" srcId="{94A8950B-451E-4456-865F-0FEB0543110C}" destId="{C33C8E13-4745-4CE1-A244-5F8C2BB2D68F}" srcOrd="0" destOrd="0" presId="urn:microsoft.com/office/officeart/2016/7/layout/RepeatingBendingProcessNew"/>
    <dgm:cxn modelId="{2CA69D99-A17E-4F12-BA61-3939948E25C3}" type="presOf" srcId="{0BD47185-9727-408A-9901-E25C42F87557}" destId="{7DF9971B-0F8D-4BB9-86E2-7DE6DCE76C19}" srcOrd="1" destOrd="0" presId="urn:microsoft.com/office/officeart/2016/7/layout/RepeatingBendingProcessNew"/>
    <dgm:cxn modelId="{A9F3C6A1-1B5A-4FA4-A3A3-E358F66BEA41}" type="presOf" srcId="{AC629ABA-B7DE-427E-8243-84A220B95F66}" destId="{1CA9474E-0234-48FB-9316-143DF698BD6F}" srcOrd="0" destOrd="0" presId="urn:microsoft.com/office/officeart/2016/7/layout/RepeatingBendingProcessNew"/>
    <dgm:cxn modelId="{048736A2-B2AA-4039-AB9A-A6E8071A420E}" type="presOf" srcId="{C7FBCD56-D4AB-4A4C-BA7B-8AB694D911B4}" destId="{EDFBA90A-4888-47B8-8D0A-B0BB79CC4A51}" srcOrd="0" destOrd="0" presId="urn:microsoft.com/office/officeart/2016/7/layout/RepeatingBendingProcessNew"/>
    <dgm:cxn modelId="{5FDDF1A6-2610-4CD5-9DE0-080D09B787FD}" type="presOf" srcId="{36EAB861-7345-40FB-B992-E8BED8E2832C}" destId="{52F166E0-DEDC-401C-A29A-70A2CBE192A1}" srcOrd="0" destOrd="0" presId="urn:microsoft.com/office/officeart/2016/7/layout/RepeatingBendingProcessNew"/>
    <dgm:cxn modelId="{D63850AE-DD48-4754-8814-1B302B046B24}" type="presOf" srcId="{EA31FED9-BFD6-4F28-A50F-9D04CC759D68}" destId="{EDCB3963-2BE8-4DA7-A7D9-63A657FE706E}" srcOrd="0" destOrd="0" presId="urn:microsoft.com/office/officeart/2016/7/layout/RepeatingBendingProcessNew"/>
    <dgm:cxn modelId="{DE1552AF-CC78-486F-9DD8-C926990241B7}" type="presOf" srcId="{10BF47B8-D1D6-49BF-BB0A-62B444DE482A}" destId="{8A3981C8-E812-47BD-870A-9B9A03DC71BF}" srcOrd="1" destOrd="0" presId="urn:microsoft.com/office/officeart/2016/7/layout/RepeatingBendingProcessNew"/>
    <dgm:cxn modelId="{F74F18B1-A620-428C-81DC-E8F1031A80DD}" type="presOf" srcId="{0CCA6D27-97A5-4843-9A84-994BDF565F00}" destId="{0E0DCF7E-8F13-4CF9-994E-A9298CED8B55}" srcOrd="1" destOrd="0" presId="urn:microsoft.com/office/officeart/2016/7/layout/RepeatingBendingProcessNew"/>
    <dgm:cxn modelId="{A650A6B3-9E57-4072-A0D7-6ABE4632B59A}" type="presOf" srcId="{5B1D7931-154E-4BE0-88D6-74585874E58A}" destId="{89E6E13B-E4A9-4637-BA59-D0E768C044E4}" srcOrd="0" destOrd="0" presId="urn:microsoft.com/office/officeart/2016/7/layout/RepeatingBendingProcessNew"/>
    <dgm:cxn modelId="{5DDB27BA-A7FB-4471-880D-BC1CF00C3F59}" type="presOf" srcId="{8DA87372-ABFC-4AF7-B0B8-84E78F34302D}" destId="{25D9CB0A-21B0-42F1-9E08-5C02C2B4DE47}" srcOrd="0" destOrd="0" presId="urn:microsoft.com/office/officeart/2016/7/layout/RepeatingBendingProcessNew"/>
    <dgm:cxn modelId="{9F8EB3BC-4FF2-413A-BAD5-FE237EDD69EA}" type="presOf" srcId="{5B1D7931-154E-4BE0-88D6-74585874E58A}" destId="{2B652AB0-EDAE-4087-83F7-CE7825DD469C}" srcOrd="1" destOrd="0" presId="urn:microsoft.com/office/officeart/2016/7/layout/RepeatingBendingProcessNew"/>
    <dgm:cxn modelId="{A2ACA3C0-7985-4EC7-A1A8-5926C58E32F6}" type="presOf" srcId="{0CCA6D27-97A5-4843-9A84-994BDF565F00}" destId="{522BC0D9-9BD0-439D-9DA8-9267026CCDDB}" srcOrd="0" destOrd="0" presId="urn:microsoft.com/office/officeart/2016/7/layout/RepeatingBendingProcessNew"/>
    <dgm:cxn modelId="{BB8977C5-C88E-4D25-A861-F3E2A69DD2D6}" type="presOf" srcId="{5D1EC0D4-5F95-44C0-9676-065DFBEB2EBD}" destId="{27225D10-48E5-43BE-8EC3-01C7D8A2A0F2}" srcOrd="0" destOrd="0" presId="urn:microsoft.com/office/officeart/2016/7/layout/RepeatingBendingProcessNew"/>
    <dgm:cxn modelId="{1ECD49C8-9EF8-4D2C-BDD5-42AF307F6EDB}" type="presOf" srcId="{FD6D70C9-F6E2-4A06-AB43-83D3C21A6584}" destId="{22C65A11-DBC5-4E4A-84CA-CF64B4B031A5}" srcOrd="1" destOrd="0" presId="urn:microsoft.com/office/officeart/2016/7/layout/RepeatingBendingProcessNew"/>
    <dgm:cxn modelId="{B8A2CBC9-E695-418B-9539-B72AA51AD447}" type="presOf" srcId="{932ADFE7-6F4D-4034-9A7F-48E22F1728AE}" destId="{2355E624-741B-4125-9B2B-61D6C06DABD6}" srcOrd="0" destOrd="0" presId="urn:microsoft.com/office/officeart/2016/7/layout/RepeatingBendingProcessNew"/>
    <dgm:cxn modelId="{A5CBB8CA-7653-458D-9698-7E7EEC783783}" type="presOf" srcId="{53BCD97F-19CF-4FB4-9A5D-33D18D60D1CB}" destId="{5FFFAF5B-B256-4F07-84D7-ECAB32C17939}" srcOrd="1" destOrd="0" presId="urn:microsoft.com/office/officeart/2016/7/layout/RepeatingBendingProcessNew"/>
    <dgm:cxn modelId="{4A4C5FCD-78BC-4AD5-A463-41B3B971B4CF}" type="presOf" srcId="{E3717D9A-C5BA-46D7-801E-61B47EB8790A}" destId="{235A7C18-EF72-4CC0-A9FA-968B5D12691A}" srcOrd="0" destOrd="0" presId="urn:microsoft.com/office/officeart/2016/7/layout/RepeatingBendingProcessNew"/>
    <dgm:cxn modelId="{0A906ED3-EF13-4D04-9193-80800C8075ED}" type="presOf" srcId="{AA80E1FB-E2A7-4EA4-BFE7-888AF0B828CD}" destId="{45753E0F-163E-4AA8-9277-D0871F6DF653}" srcOrd="0" destOrd="0" presId="urn:microsoft.com/office/officeart/2016/7/layout/RepeatingBendingProcessNew"/>
    <dgm:cxn modelId="{C1B829DA-A6C1-4677-8E17-7E9F1221B636}" type="presOf" srcId="{3079668C-D2AB-4B1B-A932-CCE3C351D36D}" destId="{86B5669F-D7E2-4947-8060-CB0028F26C76}" srcOrd="1" destOrd="0" presId="urn:microsoft.com/office/officeart/2016/7/layout/RepeatingBendingProcessNew"/>
    <dgm:cxn modelId="{00254CE5-AA47-4CD8-822F-5E10FB55EE66}" srcId="{EAFD7787-98A0-425E-9463-1272C6C34290}" destId="{8DA87372-ABFC-4AF7-B0B8-84E78F34302D}" srcOrd="1" destOrd="0" parTransId="{92EFE8D2-39C2-410B-BB45-BE061C813AB4}" sibTransId="{10BF47B8-D1D6-49BF-BB0A-62B444DE482A}"/>
    <dgm:cxn modelId="{3F257AE9-6318-4E87-AC90-5D7E3A04588D}" srcId="{EAFD7787-98A0-425E-9463-1272C6C34290}" destId="{36E754CF-717E-4C71-A75E-7F46BF540592}" srcOrd="8" destOrd="0" parTransId="{523181F3-81D4-4840-B552-4723A1D814A0}" sibTransId="{FDEF1FE8-EFEA-4266-B807-796CFC114B82}"/>
    <dgm:cxn modelId="{283178EC-BC64-4BB5-9133-ACB410C7904D}" type="presOf" srcId="{36E754CF-717E-4C71-A75E-7F46BF540592}" destId="{EE07531E-EBD2-40CB-9770-130D52CBFE6E}" srcOrd="0" destOrd="0" presId="urn:microsoft.com/office/officeart/2016/7/layout/RepeatingBendingProcessNew"/>
    <dgm:cxn modelId="{426EE8EF-1F16-4498-BDA1-ECD637FAC1D5}" type="presOf" srcId="{E8464ED5-91F2-49DE-B311-468A5B02BFC1}" destId="{2E873A18-3BB8-4867-B4EC-CD4D6914386C}" srcOrd="0" destOrd="0" presId="urn:microsoft.com/office/officeart/2016/7/layout/RepeatingBendingProcessNew"/>
    <dgm:cxn modelId="{06172BF1-7961-46B8-916C-B4F7FD0C7C71}" type="presOf" srcId="{CCC04FCC-7E5F-4355-8304-60A4956E3549}" destId="{9168A32A-329B-4436-A4E8-1968BCAE95A6}" srcOrd="0" destOrd="0" presId="urn:microsoft.com/office/officeart/2016/7/layout/RepeatingBendingProcessNew"/>
    <dgm:cxn modelId="{4BCF5CF1-5171-46F2-973B-4875BBF6E8D3}" srcId="{EAFD7787-98A0-425E-9463-1272C6C34290}" destId="{E8464ED5-91F2-49DE-B311-468A5B02BFC1}" srcOrd="15" destOrd="0" parTransId="{6D09448B-B992-4C82-88EA-CB72A97B3B7C}" sibTransId="{CCC04FCC-7E5F-4355-8304-60A4956E3549}"/>
    <dgm:cxn modelId="{E143A4FA-AFBB-4D55-8B7A-3478962AED56}" type="presOf" srcId="{0BD47185-9727-408A-9901-E25C42F87557}" destId="{6E818139-9123-4EA5-8A4E-FA9BD36A6C65}" srcOrd="0" destOrd="0" presId="urn:microsoft.com/office/officeart/2016/7/layout/RepeatingBendingProcessNew"/>
    <dgm:cxn modelId="{D1B22FFF-D4AB-4392-831E-C4DCE3416B37}" srcId="{EAFD7787-98A0-425E-9463-1272C6C34290}" destId="{FB3263D9-28D3-4CAB-9112-981F3A809271}" srcOrd="16" destOrd="0" parTransId="{6B2063BA-D391-46D5-8A75-89780112C929}" sibTransId="{EEEE26D4-955B-47E9-82D7-F20870DDB7B0}"/>
    <dgm:cxn modelId="{F6A02782-02A4-4852-A975-971ED62DC607}" type="presParOf" srcId="{33FBE06F-F57C-4F65-984D-6EE6387F245C}" destId="{2FF09B00-A03F-4010-BB11-28D242B22190}" srcOrd="0" destOrd="0" presId="urn:microsoft.com/office/officeart/2016/7/layout/RepeatingBendingProcessNew"/>
    <dgm:cxn modelId="{286CD771-0219-4C20-BD7B-A0D46D616AD9}" type="presParOf" srcId="{33FBE06F-F57C-4F65-984D-6EE6387F245C}" destId="{2355E624-741B-4125-9B2B-61D6C06DABD6}" srcOrd="1" destOrd="0" presId="urn:microsoft.com/office/officeart/2016/7/layout/RepeatingBendingProcessNew"/>
    <dgm:cxn modelId="{74868826-1722-40EC-A5A7-6DCAE817F469}" type="presParOf" srcId="{2355E624-741B-4125-9B2B-61D6C06DABD6}" destId="{0834CED2-DEEA-4769-B19C-2BDF9A4D3953}" srcOrd="0" destOrd="0" presId="urn:microsoft.com/office/officeart/2016/7/layout/RepeatingBendingProcessNew"/>
    <dgm:cxn modelId="{0181863B-CDB1-473E-91DF-B29F73B81090}" type="presParOf" srcId="{33FBE06F-F57C-4F65-984D-6EE6387F245C}" destId="{25D9CB0A-21B0-42F1-9E08-5C02C2B4DE47}" srcOrd="2" destOrd="0" presId="urn:microsoft.com/office/officeart/2016/7/layout/RepeatingBendingProcessNew"/>
    <dgm:cxn modelId="{073CA972-4250-4275-9E58-47BCCDD166A8}" type="presParOf" srcId="{33FBE06F-F57C-4F65-984D-6EE6387F245C}" destId="{0F772A5A-3333-4085-B2E4-58F8EE18A799}" srcOrd="3" destOrd="0" presId="urn:microsoft.com/office/officeart/2016/7/layout/RepeatingBendingProcessNew"/>
    <dgm:cxn modelId="{848595FE-FA9E-4327-9B90-35A71BE4C49F}" type="presParOf" srcId="{0F772A5A-3333-4085-B2E4-58F8EE18A799}" destId="{8A3981C8-E812-47BD-870A-9B9A03DC71BF}" srcOrd="0" destOrd="0" presId="urn:microsoft.com/office/officeart/2016/7/layout/RepeatingBendingProcessNew"/>
    <dgm:cxn modelId="{4450B060-958D-4230-A04D-C25A47EC294F}" type="presParOf" srcId="{33FBE06F-F57C-4F65-984D-6EE6387F245C}" destId="{52F166E0-DEDC-401C-A29A-70A2CBE192A1}" srcOrd="4" destOrd="0" presId="urn:microsoft.com/office/officeart/2016/7/layout/RepeatingBendingProcessNew"/>
    <dgm:cxn modelId="{F95EF4BC-896E-4BF4-A3A1-049300D8743F}" type="presParOf" srcId="{33FBE06F-F57C-4F65-984D-6EE6387F245C}" destId="{89E6E13B-E4A9-4637-BA59-D0E768C044E4}" srcOrd="5" destOrd="0" presId="urn:microsoft.com/office/officeart/2016/7/layout/RepeatingBendingProcessNew"/>
    <dgm:cxn modelId="{2C527D56-0BA0-4CC9-81B2-A9369B4EB8C8}" type="presParOf" srcId="{89E6E13B-E4A9-4637-BA59-D0E768C044E4}" destId="{2B652AB0-EDAE-4087-83F7-CE7825DD469C}" srcOrd="0" destOrd="0" presId="urn:microsoft.com/office/officeart/2016/7/layout/RepeatingBendingProcessNew"/>
    <dgm:cxn modelId="{CB34EE9D-FB7A-42C6-AC57-D0A82B1EE751}" type="presParOf" srcId="{33FBE06F-F57C-4F65-984D-6EE6387F245C}" destId="{5188B441-24AA-4A2D-98E6-FA48B7E945A4}" srcOrd="6" destOrd="0" presId="urn:microsoft.com/office/officeart/2016/7/layout/RepeatingBendingProcessNew"/>
    <dgm:cxn modelId="{06CAA032-9B20-4EC3-99CD-6BE18396C04A}" type="presParOf" srcId="{33FBE06F-F57C-4F65-984D-6EE6387F245C}" destId="{499C1554-C68C-4EAA-8161-86A176F6BF96}" srcOrd="7" destOrd="0" presId="urn:microsoft.com/office/officeart/2016/7/layout/RepeatingBendingProcessNew"/>
    <dgm:cxn modelId="{11A01527-E98F-4FF7-8DE9-7FA97179F999}" type="presParOf" srcId="{499C1554-C68C-4EAA-8161-86A176F6BF96}" destId="{E167D866-BAD7-4A65-B0A5-E6CE92DF1765}" srcOrd="0" destOrd="0" presId="urn:microsoft.com/office/officeart/2016/7/layout/RepeatingBendingProcessNew"/>
    <dgm:cxn modelId="{74AA041B-CA6F-4592-9A6E-BC9C5BF5A74A}" type="presParOf" srcId="{33FBE06F-F57C-4F65-984D-6EE6387F245C}" destId="{1CA9474E-0234-48FB-9316-143DF698BD6F}" srcOrd="8" destOrd="0" presId="urn:microsoft.com/office/officeart/2016/7/layout/RepeatingBendingProcessNew"/>
    <dgm:cxn modelId="{6EC1F931-399E-4A05-9111-2B5790DE3164}" type="presParOf" srcId="{33FBE06F-F57C-4F65-984D-6EE6387F245C}" destId="{EDCB3963-2BE8-4DA7-A7D9-63A657FE706E}" srcOrd="9" destOrd="0" presId="urn:microsoft.com/office/officeart/2016/7/layout/RepeatingBendingProcessNew"/>
    <dgm:cxn modelId="{1C1E353F-2D89-4DB6-B768-32C144DEA43A}" type="presParOf" srcId="{EDCB3963-2BE8-4DA7-A7D9-63A657FE706E}" destId="{F31331E5-3B92-4116-B981-B5B030015F46}" srcOrd="0" destOrd="0" presId="urn:microsoft.com/office/officeart/2016/7/layout/RepeatingBendingProcessNew"/>
    <dgm:cxn modelId="{F5585D8A-05A6-410F-96C2-3CFFD0C28CF4}" type="presParOf" srcId="{33FBE06F-F57C-4F65-984D-6EE6387F245C}" destId="{27225D10-48E5-43BE-8EC3-01C7D8A2A0F2}" srcOrd="10" destOrd="0" presId="urn:microsoft.com/office/officeart/2016/7/layout/RepeatingBendingProcessNew"/>
    <dgm:cxn modelId="{3647943D-F98A-47D2-B209-DE8C12DD4621}" type="presParOf" srcId="{33FBE06F-F57C-4F65-984D-6EE6387F245C}" destId="{6E818139-9123-4EA5-8A4E-FA9BD36A6C65}" srcOrd="11" destOrd="0" presId="urn:microsoft.com/office/officeart/2016/7/layout/RepeatingBendingProcessNew"/>
    <dgm:cxn modelId="{5307C5CF-0B6D-43E6-B8DE-A62C185F18D7}" type="presParOf" srcId="{6E818139-9123-4EA5-8A4E-FA9BD36A6C65}" destId="{7DF9971B-0F8D-4BB9-86E2-7DE6DCE76C19}" srcOrd="0" destOrd="0" presId="urn:microsoft.com/office/officeart/2016/7/layout/RepeatingBendingProcessNew"/>
    <dgm:cxn modelId="{2C02613A-314D-466F-BFBB-FBFA1B310D75}" type="presParOf" srcId="{33FBE06F-F57C-4F65-984D-6EE6387F245C}" destId="{7CF14C94-F87F-45FF-87B1-C032896F1BC2}" srcOrd="12" destOrd="0" presId="urn:microsoft.com/office/officeart/2016/7/layout/RepeatingBendingProcessNew"/>
    <dgm:cxn modelId="{A0F1B4F3-66C5-4CBE-ADF4-BACD8CF8FF15}" type="presParOf" srcId="{33FBE06F-F57C-4F65-984D-6EE6387F245C}" destId="{6BA7F1C3-76FA-4FA7-A480-D508D040E681}" srcOrd="13" destOrd="0" presId="urn:microsoft.com/office/officeart/2016/7/layout/RepeatingBendingProcessNew"/>
    <dgm:cxn modelId="{92C48B8E-7FBB-4AC3-9856-FE7AC29EECBA}" type="presParOf" srcId="{6BA7F1C3-76FA-4FA7-A480-D508D040E681}" destId="{74F25CB8-0460-488E-B2CE-AED2BDD57BF0}" srcOrd="0" destOrd="0" presId="urn:microsoft.com/office/officeart/2016/7/layout/RepeatingBendingProcessNew"/>
    <dgm:cxn modelId="{66E4F839-CB30-4F73-9999-84240E333722}" type="presParOf" srcId="{33FBE06F-F57C-4F65-984D-6EE6387F245C}" destId="{6DBFD550-83C3-49B8-BE3D-88ADD5F05FEA}" srcOrd="14" destOrd="0" presId="urn:microsoft.com/office/officeart/2016/7/layout/RepeatingBendingProcessNew"/>
    <dgm:cxn modelId="{04899E7C-6C93-413A-BD41-690BC12FCE3B}" type="presParOf" srcId="{33FBE06F-F57C-4F65-984D-6EE6387F245C}" destId="{3A07C841-72F0-4250-8111-86615B9C4CA4}" srcOrd="15" destOrd="0" presId="urn:microsoft.com/office/officeart/2016/7/layout/RepeatingBendingProcessNew"/>
    <dgm:cxn modelId="{72C07820-3098-492A-94A3-B118CFA91851}" type="presParOf" srcId="{3A07C841-72F0-4250-8111-86615B9C4CA4}" destId="{DCB7A635-A265-4570-97CC-EAD3C4CE6F09}" srcOrd="0" destOrd="0" presId="urn:microsoft.com/office/officeart/2016/7/layout/RepeatingBendingProcessNew"/>
    <dgm:cxn modelId="{F72B2AA1-F9F0-4585-8499-A7EB3598CA56}" type="presParOf" srcId="{33FBE06F-F57C-4F65-984D-6EE6387F245C}" destId="{EE07531E-EBD2-40CB-9770-130D52CBFE6E}" srcOrd="16" destOrd="0" presId="urn:microsoft.com/office/officeart/2016/7/layout/RepeatingBendingProcessNew"/>
    <dgm:cxn modelId="{419FCDD2-A26A-4C8B-A5EE-8F7BAD5CF871}" type="presParOf" srcId="{33FBE06F-F57C-4F65-984D-6EE6387F245C}" destId="{731E08D6-37AA-4571-89AF-2EA5621A630B}" srcOrd="17" destOrd="0" presId="urn:microsoft.com/office/officeart/2016/7/layout/RepeatingBendingProcessNew"/>
    <dgm:cxn modelId="{C15C93BD-E3B0-4C78-AE8A-921B4EBC6219}" type="presParOf" srcId="{731E08D6-37AA-4571-89AF-2EA5621A630B}" destId="{F2101693-D049-4C35-82D2-CD9D79D4731A}" srcOrd="0" destOrd="0" presId="urn:microsoft.com/office/officeart/2016/7/layout/RepeatingBendingProcessNew"/>
    <dgm:cxn modelId="{2C0DF34A-4340-4F8D-9521-41189DA75E54}" type="presParOf" srcId="{33FBE06F-F57C-4F65-984D-6EE6387F245C}" destId="{9B1912C2-E1CF-4051-AE6C-E6AC579FEC2D}" srcOrd="18" destOrd="0" presId="urn:microsoft.com/office/officeart/2016/7/layout/RepeatingBendingProcessNew"/>
    <dgm:cxn modelId="{65383DF0-6F1C-4C3C-BB06-56FBEC84358D}" type="presParOf" srcId="{33FBE06F-F57C-4F65-984D-6EE6387F245C}" destId="{B3B2B9B5-8866-4998-A4B8-737F762C2618}" srcOrd="19" destOrd="0" presId="urn:microsoft.com/office/officeart/2016/7/layout/RepeatingBendingProcessNew"/>
    <dgm:cxn modelId="{A5724B17-FAF1-4FC5-B80C-309C533471DD}" type="presParOf" srcId="{B3B2B9B5-8866-4998-A4B8-737F762C2618}" destId="{86B5669F-D7E2-4947-8060-CB0028F26C76}" srcOrd="0" destOrd="0" presId="urn:microsoft.com/office/officeart/2016/7/layout/RepeatingBendingProcessNew"/>
    <dgm:cxn modelId="{CC46C967-8E5D-465B-938F-EAD4604F9DD9}" type="presParOf" srcId="{33FBE06F-F57C-4F65-984D-6EE6387F245C}" destId="{235A7C18-EF72-4CC0-A9FA-968B5D12691A}" srcOrd="20" destOrd="0" presId="urn:microsoft.com/office/officeart/2016/7/layout/RepeatingBendingProcessNew"/>
    <dgm:cxn modelId="{79BD1487-A028-41C8-B58D-521F33625B2B}" type="presParOf" srcId="{33FBE06F-F57C-4F65-984D-6EE6387F245C}" destId="{C33C8E13-4745-4CE1-A244-5F8C2BB2D68F}" srcOrd="21" destOrd="0" presId="urn:microsoft.com/office/officeart/2016/7/layout/RepeatingBendingProcessNew"/>
    <dgm:cxn modelId="{7FAE59D9-5A90-4B52-919A-9F5E2F62336D}" type="presParOf" srcId="{C33C8E13-4745-4CE1-A244-5F8C2BB2D68F}" destId="{C6696659-0678-4FC5-A229-E8C309632A67}" srcOrd="0" destOrd="0" presId="urn:microsoft.com/office/officeart/2016/7/layout/RepeatingBendingProcessNew"/>
    <dgm:cxn modelId="{A21484B3-FBB2-421D-98CC-5343D099E14B}" type="presParOf" srcId="{33FBE06F-F57C-4F65-984D-6EE6387F245C}" destId="{627FDB46-35B9-465E-920E-EE2F59C93157}" srcOrd="22" destOrd="0" presId="urn:microsoft.com/office/officeart/2016/7/layout/RepeatingBendingProcessNew"/>
    <dgm:cxn modelId="{F187F060-485F-485A-A5E5-9B03938EFD43}" type="presParOf" srcId="{33FBE06F-F57C-4F65-984D-6EE6387F245C}" destId="{522BC0D9-9BD0-439D-9DA8-9267026CCDDB}" srcOrd="23" destOrd="0" presId="urn:microsoft.com/office/officeart/2016/7/layout/RepeatingBendingProcessNew"/>
    <dgm:cxn modelId="{43027C22-97D5-4BA8-996F-E23CC0E06F41}" type="presParOf" srcId="{522BC0D9-9BD0-439D-9DA8-9267026CCDDB}" destId="{0E0DCF7E-8F13-4CF9-994E-A9298CED8B55}" srcOrd="0" destOrd="0" presId="urn:microsoft.com/office/officeart/2016/7/layout/RepeatingBendingProcessNew"/>
    <dgm:cxn modelId="{BB972675-F4E9-4E74-9A16-DE104B456AA2}" type="presParOf" srcId="{33FBE06F-F57C-4F65-984D-6EE6387F245C}" destId="{4D02FC74-A11D-4C42-8317-0910A4B7276F}" srcOrd="24" destOrd="0" presId="urn:microsoft.com/office/officeart/2016/7/layout/RepeatingBendingProcessNew"/>
    <dgm:cxn modelId="{82C0D29D-05DE-4700-83A7-948A88229535}" type="presParOf" srcId="{33FBE06F-F57C-4F65-984D-6EE6387F245C}" destId="{F2B5D056-EFFB-4D32-94E0-91FAC50BF20F}" srcOrd="25" destOrd="0" presId="urn:microsoft.com/office/officeart/2016/7/layout/RepeatingBendingProcessNew"/>
    <dgm:cxn modelId="{F2E502FA-4E52-4958-977F-38F4A2CB6F82}" type="presParOf" srcId="{F2B5D056-EFFB-4D32-94E0-91FAC50BF20F}" destId="{22C65A11-DBC5-4E4A-84CA-CF64B4B031A5}" srcOrd="0" destOrd="0" presId="urn:microsoft.com/office/officeart/2016/7/layout/RepeatingBendingProcessNew"/>
    <dgm:cxn modelId="{7906CD1F-D101-4BD3-8281-0475EEED4FFA}" type="presParOf" srcId="{33FBE06F-F57C-4F65-984D-6EE6387F245C}" destId="{45753E0F-163E-4AA8-9277-D0871F6DF653}" srcOrd="26" destOrd="0" presId="urn:microsoft.com/office/officeart/2016/7/layout/RepeatingBendingProcessNew"/>
    <dgm:cxn modelId="{18E6ED3E-508E-498A-A157-47A70548F5D1}" type="presParOf" srcId="{33FBE06F-F57C-4F65-984D-6EE6387F245C}" destId="{DD35C2B4-4A6B-40B5-95BD-62D5F209025F}" srcOrd="27" destOrd="0" presId="urn:microsoft.com/office/officeart/2016/7/layout/RepeatingBendingProcessNew"/>
    <dgm:cxn modelId="{50183DC7-92FF-4B88-8696-1F7C041FCAD5}" type="presParOf" srcId="{DD35C2B4-4A6B-40B5-95BD-62D5F209025F}" destId="{5FFFAF5B-B256-4F07-84D7-ECAB32C17939}" srcOrd="0" destOrd="0" presId="urn:microsoft.com/office/officeart/2016/7/layout/RepeatingBendingProcessNew"/>
    <dgm:cxn modelId="{FF76155C-AA59-413D-BC9A-40D05D578BAA}" type="presParOf" srcId="{33FBE06F-F57C-4F65-984D-6EE6387F245C}" destId="{FBE4F787-4AB1-4A84-88FA-E46968E3C8FE}" srcOrd="28" destOrd="0" presId="urn:microsoft.com/office/officeart/2016/7/layout/RepeatingBendingProcessNew"/>
    <dgm:cxn modelId="{FDC00377-7326-4A8E-B7E8-0B40BBA25A59}" type="presParOf" srcId="{33FBE06F-F57C-4F65-984D-6EE6387F245C}" destId="{EDFBA90A-4888-47B8-8D0A-B0BB79CC4A51}" srcOrd="29" destOrd="0" presId="urn:microsoft.com/office/officeart/2016/7/layout/RepeatingBendingProcessNew"/>
    <dgm:cxn modelId="{A5054D91-C616-4F99-B731-E70BD5914D67}" type="presParOf" srcId="{EDFBA90A-4888-47B8-8D0A-B0BB79CC4A51}" destId="{D50494DB-EC6D-4623-A914-29241B77C816}" srcOrd="0" destOrd="0" presId="urn:microsoft.com/office/officeart/2016/7/layout/RepeatingBendingProcessNew"/>
    <dgm:cxn modelId="{26CFD193-F519-40EE-AA93-DEEDEB0159CA}" type="presParOf" srcId="{33FBE06F-F57C-4F65-984D-6EE6387F245C}" destId="{2E873A18-3BB8-4867-B4EC-CD4D6914386C}" srcOrd="30" destOrd="0" presId="urn:microsoft.com/office/officeart/2016/7/layout/RepeatingBendingProcessNew"/>
    <dgm:cxn modelId="{FA6E42E7-B8FC-4180-8F1F-A5D0DEC2F2A0}" type="presParOf" srcId="{33FBE06F-F57C-4F65-984D-6EE6387F245C}" destId="{9168A32A-329B-4436-A4E8-1968BCAE95A6}" srcOrd="31" destOrd="0" presId="urn:microsoft.com/office/officeart/2016/7/layout/RepeatingBendingProcessNew"/>
    <dgm:cxn modelId="{F1A53695-30D5-4219-9A6A-572DA7025CFB}" type="presParOf" srcId="{9168A32A-329B-4436-A4E8-1968BCAE95A6}" destId="{01144ABE-4EBB-4545-B3F3-A8B5B606012B}" srcOrd="0" destOrd="0" presId="urn:microsoft.com/office/officeart/2016/7/layout/RepeatingBendingProcessNew"/>
    <dgm:cxn modelId="{84B0A757-2ABC-4EDC-BB77-35EC5763B802}" type="presParOf" srcId="{33FBE06F-F57C-4F65-984D-6EE6387F245C}" destId="{AF09C222-1D99-4F9B-882C-509DBA6E7A14}" srcOrd="3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5E624-741B-4125-9B2B-61D6C06DABD6}">
      <dsp:nvSpPr>
        <dsp:cNvPr id="0" name=""/>
        <dsp:cNvSpPr/>
      </dsp:nvSpPr>
      <dsp:spPr>
        <a:xfrm>
          <a:off x="1537945" y="330655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57764" y="374951"/>
        <a:ext cx="14223" cy="2847"/>
      </dsp:txXfrm>
    </dsp:sp>
    <dsp:sp modelId="{2FF09B00-A03F-4010-BB11-28D242B22190}">
      <dsp:nvSpPr>
        <dsp:cNvPr id="0" name=""/>
        <dsp:cNvSpPr/>
      </dsp:nvSpPr>
      <dsp:spPr>
        <a:xfrm>
          <a:off x="302956" y="5338"/>
          <a:ext cx="1236789" cy="7420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First Models </a:t>
          </a:r>
        </a:p>
      </dsp:txBody>
      <dsp:txXfrm>
        <a:off x="302956" y="5338"/>
        <a:ext cx="1236789" cy="742073"/>
      </dsp:txXfrm>
    </dsp:sp>
    <dsp:sp modelId="{0F772A5A-3333-4085-B2E4-58F8EE18A799}">
      <dsp:nvSpPr>
        <dsp:cNvPr id="0" name=""/>
        <dsp:cNvSpPr/>
      </dsp:nvSpPr>
      <dsp:spPr>
        <a:xfrm>
          <a:off x="3059196" y="330655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312101"/>
              <a:satOff val="-389"/>
              <a:lumOff val="9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9015" y="374951"/>
        <a:ext cx="14223" cy="2847"/>
      </dsp:txXfrm>
    </dsp:sp>
    <dsp:sp modelId="{25D9CB0A-21B0-42F1-9E08-5C02C2B4DE47}">
      <dsp:nvSpPr>
        <dsp:cNvPr id="0" name=""/>
        <dsp:cNvSpPr/>
      </dsp:nvSpPr>
      <dsp:spPr>
        <a:xfrm>
          <a:off x="1824206" y="5338"/>
          <a:ext cx="1236789" cy="742073"/>
        </a:xfrm>
        <a:prstGeom prst="rect">
          <a:avLst/>
        </a:prstGeom>
        <a:solidFill>
          <a:schemeClr val="accent2">
            <a:hueOff val="292595"/>
            <a:satOff val="-365"/>
            <a:lumOff val="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SIR models with demography</a:t>
          </a:r>
        </a:p>
      </dsp:txBody>
      <dsp:txXfrm>
        <a:off x="1824206" y="5338"/>
        <a:ext cx="1236789" cy="742073"/>
      </dsp:txXfrm>
    </dsp:sp>
    <dsp:sp modelId="{89E6E13B-E4A9-4637-BA59-D0E768C044E4}">
      <dsp:nvSpPr>
        <dsp:cNvPr id="0" name=""/>
        <dsp:cNvSpPr/>
      </dsp:nvSpPr>
      <dsp:spPr>
        <a:xfrm>
          <a:off x="921350" y="745612"/>
          <a:ext cx="3042501" cy="253861"/>
        </a:xfrm>
        <a:custGeom>
          <a:avLst/>
          <a:gdLst/>
          <a:ahLst/>
          <a:cxnLst/>
          <a:rect l="0" t="0" r="0" b="0"/>
          <a:pathLst>
            <a:path>
              <a:moveTo>
                <a:pt x="3042501" y="0"/>
              </a:moveTo>
              <a:lnTo>
                <a:pt x="3042501" y="144030"/>
              </a:lnTo>
              <a:lnTo>
                <a:pt x="0" y="144030"/>
              </a:lnTo>
              <a:lnTo>
                <a:pt x="0" y="253861"/>
              </a:lnTo>
            </a:path>
          </a:pathLst>
        </a:custGeom>
        <a:noFill/>
        <a:ln w="9525" cap="flat" cmpd="sng" algn="ctr">
          <a:solidFill>
            <a:schemeClr val="accent2">
              <a:hueOff val="624203"/>
              <a:satOff val="-779"/>
              <a:lumOff val="18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6207" y="871119"/>
        <a:ext cx="152788" cy="2847"/>
      </dsp:txXfrm>
    </dsp:sp>
    <dsp:sp modelId="{52F166E0-DEDC-401C-A29A-70A2CBE192A1}">
      <dsp:nvSpPr>
        <dsp:cNvPr id="0" name=""/>
        <dsp:cNvSpPr/>
      </dsp:nvSpPr>
      <dsp:spPr>
        <a:xfrm>
          <a:off x="3345457" y="5338"/>
          <a:ext cx="1236789" cy="742073"/>
        </a:xfrm>
        <a:prstGeom prst="rect">
          <a:avLst/>
        </a:prstGeom>
        <a:solidFill>
          <a:schemeClr val="accent2">
            <a:hueOff val="585190"/>
            <a:satOff val="-730"/>
            <a:lumOff val="1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Reproductive Number, Thresholds, Equilibria</a:t>
          </a:r>
        </a:p>
      </dsp:txBody>
      <dsp:txXfrm>
        <a:off x="3345457" y="5338"/>
        <a:ext cx="1236789" cy="742073"/>
      </dsp:txXfrm>
    </dsp:sp>
    <dsp:sp modelId="{499C1554-C68C-4EAA-8161-86A176F6BF96}">
      <dsp:nvSpPr>
        <dsp:cNvPr id="0" name=""/>
        <dsp:cNvSpPr/>
      </dsp:nvSpPr>
      <dsp:spPr>
        <a:xfrm>
          <a:off x="1537945" y="1357190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57764" y="1401486"/>
        <a:ext cx="14223" cy="2847"/>
      </dsp:txXfrm>
    </dsp:sp>
    <dsp:sp modelId="{5188B441-24AA-4A2D-98E6-FA48B7E945A4}">
      <dsp:nvSpPr>
        <dsp:cNvPr id="0" name=""/>
        <dsp:cNvSpPr/>
      </dsp:nvSpPr>
      <dsp:spPr>
        <a:xfrm>
          <a:off x="302956" y="1031873"/>
          <a:ext cx="1236789" cy="742073"/>
        </a:xfrm>
        <a:prstGeom prst="rect">
          <a:avLst/>
        </a:prstGeom>
        <a:solidFill>
          <a:schemeClr val="accent2">
            <a:hueOff val="877785"/>
            <a:satOff val="-1095"/>
            <a:lumOff val="2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Lab: Dynamic Models in R</a:t>
          </a:r>
        </a:p>
      </dsp:txBody>
      <dsp:txXfrm>
        <a:off x="302956" y="1031873"/>
        <a:ext cx="1236789" cy="742073"/>
      </dsp:txXfrm>
    </dsp:sp>
    <dsp:sp modelId="{EDCB3963-2BE8-4DA7-A7D9-63A657FE706E}">
      <dsp:nvSpPr>
        <dsp:cNvPr id="0" name=""/>
        <dsp:cNvSpPr/>
      </dsp:nvSpPr>
      <dsp:spPr>
        <a:xfrm>
          <a:off x="3059196" y="1357190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1248405"/>
              <a:satOff val="-1557"/>
              <a:lumOff val="36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9015" y="1401486"/>
        <a:ext cx="14223" cy="2847"/>
      </dsp:txXfrm>
    </dsp:sp>
    <dsp:sp modelId="{1CA9474E-0234-48FB-9316-143DF698BD6F}">
      <dsp:nvSpPr>
        <dsp:cNvPr id="0" name=""/>
        <dsp:cNvSpPr/>
      </dsp:nvSpPr>
      <dsp:spPr>
        <a:xfrm>
          <a:off x="1824206" y="1031873"/>
          <a:ext cx="1236789" cy="742073"/>
        </a:xfrm>
        <a:prstGeom prst="rect">
          <a:avLst/>
        </a:prstGeom>
        <a:solidFill>
          <a:schemeClr val="accent2">
            <a:hueOff val="1170380"/>
            <a:satOff val="-1460"/>
            <a:lumOff val="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Heterogeneous mixing and temporal modeling</a:t>
          </a:r>
        </a:p>
      </dsp:txBody>
      <dsp:txXfrm>
        <a:off x="1824206" y="1031873"/>
        <a:ext cx="1236789" cy="742073"/>
      </dsp:txXfrm>
    </dsp:sp>
    <dsp:sp modelId="{6E818139-9123-4EA5-8A4E-FA9BD36A6C65}">
      <dsp:nvSpPr>
        <dsp:cNvPr id="0" name=""/>
        <dsp:cNvSpPr/>
      </dsp:nvSpPr>
      <dsp:spPr>
        <a:xfrm>
          <a:off x="921350" y="1772147"/>
          <a:ext cx="3042501" cy="253861"/>
        </a:xfrm>
        <a:custGeom>
          <a:avLst/>
          <a:gdLst/>
          <a:ahLst/>
          <a:cxnLst/>
          <a:rect l="0" t="0" r="0" b="0"/>
          <a:pathLst>
            <a:path>
              <a:moveTo>
                <a:pt x="3042501" y="0"/>
              </a:moveTo>
              <a:lnTo>
                <a:pt x="3042501" y="144030"/>
              </a:lnTo>
              <a:lnTo>
                <a:pt x="0" y="144030"/>
              </a:lnTo>
              <a:lnTo>
                <a:pt x="0" y="253861"/>
              </a:lnTo>
            </a:path>
          </a:pathLst>
        </a:custGeom>
        <a:noFill/>
        <a:ln w="9525" cap="flat" cmpd="sng" algn="ctr">
          <a:solidFill>
            <a:schemeClr val="accent2">
              <a:hueOff val="1560506"/>
              <a:satOff val="-1946"/>
              <a:lumOff val="45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6207" y="1897654"/>
        <a:ext cx="152788" cy="2847"/>
      </dsp:txXfrm>
    </dsp:sp>
    <dsp:sp modelId="{27225D10-48E5-43BE-8EC3-01C7D8A2A0F2}">
      <dsp:nvSpPr>
        <dsp:cNvPr id="0" name=""/>
        <dsp:cNvSpPr/>
      </dsp:nvSpPr>
      <dsp:spPr>
        <a:xfrm>
          <a:off x="3345457" y="1031873"/>
          <a:ext cx="1236789" cy="742073"/>
        </a:xfrm>
        <a:prstGeom prst="rect">
          <a:avLst/>
        </a:prstGeom>
        <a:solidFill>
          <a:schemeClr val="accent2">
            <a:hueOff val="1462975"/>
            <a:satOff val="-1825"/>
            <a:lumOff val="4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Emerging infections: takeoff, growth, extinction</a:t>
          </a:r>
        </a:p>
      </dsp:txBody>
      <dsp:txXfrm>
        <a:off x="3345457" y="1031873"/>
        <a:ext cx="1236789" cy="742073"/>
      </dsp:txXfrm>
    </dsp:sp>
    <dsp:sp modelId="{6BA7F1C3-76FA-4FA7-A480-D508D040E681}">
      <dsp:nvSpPr>
        <dsp:cNvPr id="0" name=""/>
        <dsp:cNvSpPr/>
      </dsp:nvSpPr>
      <dsp:spPr>
        <a:xfrm>
          <a:off x="1537945" y="2383725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57764" y="2428021"/>
        <a:ext cx="14223" cy="2847"/>
      </dsp:txXfrm>
    </dsp:sp>
    <dsp:sp modelId="{7CF14C94-F87F-45FF-87B1-C032896F1BC2}">
      <dsp:nvSpPr>
        <dsp:cNvPr id="0" name=""/>
        <dsp:cNvSpPr/>
      </dsp:nvSpPr>
      <dsp:spPr>
        <a:xfrm>
          <a:off x="302956" y="2058408"/>
          <a:ext cx="1236789" cy="742073"/>
        </a:xfrm>
        <a:prstGeom prst="rect">
          <a:avLst/>
        </a:prstGeom>
        <a:solidFill>
          <a:schemeClr val="accent2">
            <a:hueOff val="1755570"/>
            <a:satOff val="-2190"/>
            <a:lumOff val="5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Lab: Emerging infections</a:t>
          </a:r>
        </a:p>
      </dsp:txBody>
      <dsp:txXfrm>
        <a:off x="302956" y="2058408"/>
        <a:ext cx="1236789" cy="742073"/>
      </dsp:txXfrm>
    </dsp:sp>
    <dsp:sp modelId="{3A07C841-72F0-4250-8111-86615B9C4CA4}">
      <dsp:nvSpPr>
        <dsp:cNvPr id="0" name=""/>
        <dsp:cNvSpPr/>
      </dsp:nvSpPr>
      <dsp:spPr>
        <a:xfrm>
          <a:off x="3059196" y="2383725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2184709"/>
              <a:satOff val="-2725"/>
              <a:lumOff val="64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9015" y="2428021"/>
        <a:ext cx="14223" cy="2847"/>
      </dsp:txXfrm>
    </dsp:sp>
    <dsp:sp modelId="{6DBFD550-83C3-49B8-BE3D-88ADD5F05FEA}">
      <dsp:nvSpPr>
        <dsp:cNvPr id="0" name=""/>
        <dsp:cNvSpPr/>
      </dsp:nvSpPr>
      <dsp:spPr>
        <a:xfrm>
          <a:off x="1824206" y="2058408"/>
          <a:ext cx="1236789" cy="742073"/>
        </a:xfrm>
        <a:prstGeom prst="rect">
          <a:avLst/>
        </a:prstGeom>
        <a:solidFill>
          <a:schemeClr val="accent2">
            <a:hueOff val="2048164"/>
            <a:satOff val="-2555"/>
            <a:lumOff val="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Vectors, zoonoses, &amp; environmental transmission</a:t>
          </a:r>
        </a:p>
      </dsp:txBody>
      <dsp:txXfrm>
        <a:off x="1824206" y="2058408"/>
        <a:ext cx="1236789" cy="742073"/>
      </dsp:txXfrm>
    </dsp:sp>
    <dsp:sp modelId="{731E08D6-37AA-4571-89AF-2EA5621A630B}">
      <dsp:nvSpPr>
        <dsp:cNvPr id="0" name=""/>
        <dsp:cNvSpPr/>
      </dsp:nvSpPr>
      <dsp:spPr>
        <a:xfrm>
          <a:off x="921350" y="2798682"/>
          <a:ext cx="3042501" cy="253861"/>
        </a:xfrm>
        <a:custGeom>
          <a:avLst/>
          <a:gdLst/>
          <a:ahLst/>
          <a:cxnLst/>
          <a:rect l="0" t="0" r="0" b="0"/>
          <a:pathLst>
            <a:path>
              <a:moveTo>
                <a:pt x="3042501" y="0"/>
              </a:moveTo>
              <a:lnTo>
                <a:pt x="3042501" y="144030"/>
              </a:lnTo>
              <a:lnTo>
                <a:pt x="0" y="144030"/>
              </a:lnTo>
              <a:lnTo>
                <a:pt x="0" y="253861"/>
              </a:lnTo>
            </a:path>
          </a:pathLst>
        </a:custGeom>
        <a:noFill/>
        <a:ln w="9525" cap="flat" cmpd="sng" algn="ctr">
          <a:solidFill>
            <a:schemeClr val="accent2">
              <a:hueOff val="2496810"/>
              <a:satOff val="-3114"/>
              <a:lumOff val="73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6207" y="2924189"/>
        <a:ext cx="152788" cy="2847"/>
      </dsp:txXfrm>
    </dsp:sp>
    <dsp:sp modelId="{EE07531E-EBD2-40CB-9770-130D52CBFE6E}">
      <dsp:nvSpPr>
        <dsp:cNvPr id="0" name=""/>
        <dsp:cNvSpPr/>
      </dsp:nvSpPr>
      <dsp:spPr>
        <a:xfrm>
          <a:off x="3345457" y="2058408"/>
          <a:ext cx="1236789" cy="742073"/>
        </a:xfrm>
        <a:prstGeom prst="rect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Stochastic dynamics</a:t>
          </a:r>
        </a:p>
      </dsp:txBody>
      <dsp:txXfrm>
        <a:off x="3345457" y="2058408"/>
        <a:ext cx="1236789" cy="742073"/>
      </dsp:txXfrm>
    </dsp:sp>
    <dsp:sp modelId="{B3B2B9B5-8866-4998-A4B8-737F762C2618}">
      <dsp:nvSpPr>
        <dsp:cNvPr id="0" name=""/>
        <dsp:cNvSpPr/>
      </dsp:nvSpPr>
      <dsp:spPr>
        <a:xfrm>
          <a:off x="1537945" y="3410260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2808911"/>
              <a:satOff val="-3503"/>
              <a:lumOff val="82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57764" y="3454556"/>
        <a:ext cx="14223" cy="2847"/>
      </dsp:txXfrm>
    </dsp:sp>
    <dsp:sp modelId="{9B1912C2-E1CF-4051-AE6C-E6AC579FEC2D}">
      <dsp:nvSpPr>
        <dsp:cNvPr id="0" name=""/>
        <dsp:cNvSpPr/>
      </dsp:nvSpPr>
      <dsp:spPr>
        <a:xfrm>
          <a:off x="302956" y="3084943"/>
          <a:ext cx="1236789" cy="742073"/>
        </a:xfrm>
        <a:prstGeom prst="rect">
          <a:avLst/>
        </a:prstGeom>
        <a:solidFill>
          <a:schemeClr val="accent2">
            <a:hueOff val="2633354"/>
            <a:satOff val="-3284"/>
            <a:lumOff val="7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Spatial models, networks</a:t>
          </a:r>
        </a:p>
      </dsp:txBody>
      <dsp:txXfrm>
        <a:off x="302956" y="3084943"/>
        <a:ext cx="1236789" cy="742073"/>
      </dsp:txXfrm>
    </dsp:sp>
    <dsp:sp modelId="{C33C8E13-4745-4CE1-A244-5F8C2BB2D68F}">
      <dsp:nvSpPr>
        <dsp:cNvPr id="0" name=""/>
        <dsp:cNvSpPr/>
      </dsp:nvSpPr>
      <dsp:spPr>
        <a:xfrm>
          <a:off x="3059196" y="3410260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3121013"/>
              <a:satOff val="-3893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9015" y="3454556"/>
        <a:ext cx="14223" cy="2847"/>
      </dsp:txXfrm>
    </dsp:sp>
    <dsp:sp modelId="{235A7C18-EF72-4CC0-A9FA-968B5D12691A}">
      <dsp:nvSpPr>
        <dsp:cNvPr id="0" name=""/>
        <dsp:cNvSpPr/>
      </dsp:nvSpPr>
      <dsp:spPr>
        <a:xfrm>
          <a:off x="1824206" y="3084943"/>
          <a:ext cx="1236789" cy="742073"/>
        </a:xfrm>
        <a:prstGeom prst="rect">
          <a:avLst/>
        </a:prstGeom>
        <a:solidFill>
          <a:schemeClr val="accent2">
            <a:hueOff val="2925949"/>
            <a:satOff val="-3649"/>
            <a:lumOff val="8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Interventions and sensitivity analyses</a:t>
          </a:r>
        </a:p>
      </dsp:txBody>
      <dsp:txXfrm>
        <a:off x="1824206" y="3084943"/>
        <a:ext cx="1236789" cy="742073"/>
      </dsp:txXfrm>
    </dsp:sp>
    <dsp:sp modelId="{522BC0D9-9BD0-439D-9DA8-9267026CCDDB}">
      <dsp:nvSpPr>
        <dsp:cNvPr id="0" name=""/>
        <dsp:cNvSpPr/>
      </dsp:nvSpPr>
      <dsp:spPr>
        <a:xfrm>
          <a:off x="921350" y="3825217"/>
          <a:ext cx="3042501" cy="253861"/>
        </a:xfrm>
        <a:custGeom>
          <a:avLst/>
          <a:gdLst/>
          <a:ahLst/>
          <a:cxnLst/>
          <a:rect l="0" t="0" r="0" b="0"/>
          <a:pathLst>
            <a:path>
              <a:moveTo>
                <a:pt x="3042501" y="0"/>
              </a:moveTo>
              <a:lnTo>
                <a:pt x="3042501" y="144030"/>
              </a:lnTo>
              <a:lnTo>
                <a:pt x="0" y="144030"/>
              </a:lnTo>
              <a:lnTo>
                <a:pt x="0" y="253861"/>
              </a:lnTo>
            </a:path>
          </a:pathLst>
        </a:custGeom>
        <a:noFill/>
        <a:ln w="9525" cap="flat" cmpd="sng" algn="ctr">
          <a:solidFill>
            <a:schemeClr val="accent2">
              <a:hueOff val="3433114"/>
              <a:satOff val="-4282"/>
              <a:lumOff val="100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6207" y="3950724"/>
        <a:ext cx="152788" cy="2847"/>
      </dsp:txXfrm>
    </dsp:sp>
    <dsp:sp modelId="{627FDB46-35B9-465E-920E-EE2F59C93157}">
      <dsp:nvSpPr>
        <dsp:cNvPr id="0" name=""/>
        <dsp:cNvSpPr/>
      </dsp:nvSpPr>
      <dsp:spPr>
        <a:xfrm>
          <a:off x="3345457" y="3084943"/>
          <a:ext cx="1236789" cy="742073"/>
        </a:xfrm>
        <a:prstGeom prst="rect">
          <a:avLst/>
        </a:prstGeom>
        <a:solidFill>
          <a:schemeClr val="accent2">
            <a:hueOff val="3218544"/>
            <a:satOff val="-4014"/>
            <a:lumOff val="9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Lab: Interventions and sensitivity analyses </a:t>
          </a:r>
        </a:p>
      </dsp:txBody>
      <dsp:txXfrm>
        <a:off x="3345457" y="3084943"/>
        <a:ext cx="1236789" cy="742073"/>
      </dsp:txXfrm>
    </dsp:sp>
    <dsp:sp modelId="{F2B5D056-EFFB-4D32-94E0-91FAC50BF20F}">
      <dsp:nvSpPr>
        <dsp:cNvPr id="0" name=""/>
        <dsp:cNvSpPr/>
      </dsp:nvSpPr>
      <dsp:spPr>
        <a:xfrm>
          <a:off x="1537945" y="4436795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3745215"/>
              <a:satOff val="-4671"/>
              <a:lumOff val="1098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57764" y="4481091"/>
        <a:ext cx="14223" cy="2847"/>
      </dsp:txXfrm>
    </dsp:sp>
    <dsp:sp modelId="{4D02FC74-A11D-4C42-8317-0910A4B7276F}">
      <dsp:nvSpPr>
        <dsp:cNvPr id="0" name=""/>
        <dsp:cNvSpPr/>
      </dsp:nvSpPr>
      <dsp:spPr>
        <a:xfrm>
          <a:off x="302956" y="4111478"/>
          <a:ext cx="1236789" cy="742073"/>
        </a:xfrm>
        <a:prstGeom prst="rect">
          <a:avLst/>
        </a:prstGeom>
        <a:solidFill>
          <a:schemeClr val="accent2">
            <a:hueOff val="3511139"/>
            <a:satOff val="-4379"/>
            <a:lumOff val="10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Competition and evolutionary models</a:t>
          </a:r>
        </a:p>
      </dsp:txBody>
      <dsp:txXfrm>
        <a:off x="302956" y="4111478"/>
        <a:ext cx="1236789" cy="742073"/>
      </dsp:txXfrm>
    </dsp:sp>
    <dsp:sp modelId="{DD35C2B4-4A6B-40B5-95BD-62D5F209025F}">
      <dsp:nvSpPr>
        <dsp:cNvPr id="0" name=""/>
        <dsp:cNvSpPr/>
      </dsp:nvSpPr>
      <dsp:spPr>
        <a:xfrm>
          <a:off x="3059196" y="4436795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4057316"/>
              <a:satOff val="-5060"/>
              <a:lumOff val="119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9015" y="4481091"/>
        <a:ext cx="14223" cy="2847"/>
      </dsp:txXfrm>
    </dsp:sp>
    <dsp:sp modelId="{45753E0F-163E-4AA8-9277-D0871F6DF653}">
      <dsp:nvSpPr>
        <dsp:cNvPr id="0" name=""/>
        <dsp:cNvSpPr/>
      </dsp:nvSpPr>
      <dsp:spPr>
        <a:xfrm>
          <a:off x="1824206" y="4111478"/>
          <a:ext cx="1236789" cy="742073"/>
        </a:xfrm>
        <a:prstGeom prst="rect">
          <a:avLst/>
        </a:prstGeom>
        <a:solidFill>
          <a:schemeClr val="accent2">
            <a:hueOff val="3803734"/>
            <a:satOff val="-4744"/>
            <a:lumOff val="11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Within host evolution</a:t>
          </a:r>
        </a:p>
      </dsp:txBody>
      <dsp:txXfrm>
        <a:off x="1824206" y="4111478"/>
        <a:ext cx="1236789" cy="742073"/>
      </dsp:txXfrm>
    </dsp:sp>
    <dsp:sp modelId="{EDFBA90A-4888-47B8-8D0A-B0BB79CC4A51}">
      <dsp:nvSpPr>
        <dsp:cNvPr id="0" name=""/>
        <dsp:cNvSpPr/>
      </dsp:nvSpPr>
      <dsp:spPr>
        <a:xfrm>
          <a:off x="921350" y="4851752"/>
          <a:ext cx="3042501" cy="253861"/>
        </a:xfrm>
        <a:custGeom>
          <a:avLst/>
          <a:gdLst/>
          <a:ahLst/>
          <a:cxnLst/>
          <a:rect l="0" t="0" r="0" b="0"/>
          <a:pathLst>
            <a:path>
              <a:moveTo>
                <a:pt x="3042501" y="0"/>
              </a:moveTo>
              <a:lnTo>
                <a:pt x="3042501" y="144030"/>
              </a:lnTo>
              <a:lnTo>
                <a:pt x="0" y="144030"/>
              </a:lnTo>
              <a:lnTo>
                <a:pt x="0" y="253861"/>
              </a:lnTo>
            </a:path>
          </a:pathLst>
        </a:custGeom>
        <a:noFill/>
        <a:ln w="9525" cap="flat" cmpd="sng" algn="ctr">
          <a:solidFill>
            <a:schemeClr val="accent2">
              <a:hueOff val="4369417"/>
              <a:satOff val="-5450"/>
              <a:lumOff val="128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66207" y="4977259"/>
        <a:ext cx="152788" cy="2847"/>
      </dsp:txXfrm>
    </dsp:sp>
    <dsp:sp modelId="{FBE4F787-4AB1-4A84-88FA-E46968E3C8FE}">
      <dsp:nvSpPr>
        <dsp:cNvPr id="0" name=""/>
        <dsp:cNvSpPr/>
      </dsp:nvSpPr>
      <dsp:spPr>
        <a:xfrm>
          <a:off x="3345457" y="4111478"/>
          <a:ext cx="1236789" cy="742073"/>
        </a:xfrm>
        <a:prstGeom prst="rect">
          <a:avLst/>
        </a:prstGeom>
        <a:solidFill>
          <a:schemeClr val="accent2">
            <a:hueOff val="4096329"/>
            <a:satOff val="-5109"/>
            <a:lumOff val="12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Lab on Parameterization, calibration, and uncertainty</a:t>
          </a:r>
        </a:p>
      </dsp:txBody>
      <dsp:txXfrm>
        <a:off x="3345457" y="4111478"/>
        <a:ext cx="1236789" cy="742073"/>
      </dsp:txXfrm>
    </dsp:sp>
    <dsp:sp modelId="{9168A32A-329B-4436-A4E8-1968BCAE95A6}">
      <dsp:nvSpPr>
        <dsp:cNvPr id="0" name=""/>
        <dsp:cNvSpPr/>
      </dsp:nvSpPr>
      <dsp:spPr>
        <a:xfrm>
          <a:off x="1537945" y="5463330"/>
          <a:ext cx="25386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3861" y="45720"/>
              </a:lnTo>
            </a:path>
          </a:pathLst>
        </a:custGeom>
        <a:noFill/>
        <a:ln w="9525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657764" y="5507626"/>
        <a:ext cx="14223" cy="2847"/>
      </dsp:txXfrm>
    </dsp:sp>
    <dsp:sp modelId="{2E873A18-3BB8-4867-B4EC-CD4D6914386C}">
      <dsp:nvSpPr>
        <dsp:cNvPr id="0" name=""/>
        <dsp:cNvSpPr/>
      </dsp:nvSpPr>
      <dsp:spPr>
        <a:xfrm>
          <a:off x="302956" y="5138013"/>
          <a:ext cx="1236789" cy="742073"/>
        </a:xfrm>
        <a:prstGeom prst="rect">
          <a:avLst/>
        </a:prstGeom>
        <a:solidFill>
          <a:schemeClr val="accent2">
            <a:hueOff val="4388924"/>
            <a:satOff val="-5474"/>
            <a:lumOff val="12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Health policy and economic evaluation models</a:t>
          </a:r>
        </a:p>
      </dsp:txBody>
      <dsp:txXfrm>
        <a:off x="302956" y="5138013"/>
        <a:ext cx="1236789" cy="742073"/>
      </dsp:txXfrm>
    </dsp:sp>
    <dsp:sp modelId="{AF09C222-1D99-4F9B-882C-509DBA6E7A14}">
      <dsp:nvSpPr>
        <dsp:cNvPr id="0" name=""/>
        <dsp:cNvSpPr/>
      </dsp:nvSpPr>
      <dsp:spPr>
        <a:xfrm>
          <a:off x="1824206" y="5138013"/>
          <a:ext cx="1236789" cy="742073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604" tIns="63614" rIns="60604" bIns="6361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Uses and abuses of models</a:t>
          </a:r>
        </a:p>
      </dsp:txBody>
      <dsp:txXfrm>
        <a:off x="1824206" y="5138013"/>
        <a:ext cx="1236789" cy="742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BC03492F-41C0-4991-968F-323DE7C7D58F}" type="datetimeFigureOut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809E605-90A1-49FE-B337-A2B28893E9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90591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9E605-90A1-49FE-B337-A2B28893E9D0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48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9E605-90A1-49FE-B337-A2B28893E9D0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2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09A56D-E419-4E03-850F-467FCCC75614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3C282E-49FC-4D2E-895C-C5B95E0D87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713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8FE9277-1D1A-40AD-B214-E3555C786148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E48042-C9A0-4836-8131-44276117E7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5773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075CD3-FB5C-4157-81CB-B48BBC42D9D7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690CF-288E-4210-80B9-99B2CC7B75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18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3D104F-2E29-4B2C-900A-8383AB2945AD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746B8B-A365-4E20-9F34-CD9F13677DC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712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F3F286-B4B7-4471-A70C-27B48C5C7B4A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7C795A-EC15-45B4-8138-A8B4575319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2133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973DD-7842-49BB-A882-7E1F344E14A0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626415-5450-4D14-826B-99F219F14C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345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40CAE5-26E5-4A7A-BACF-5DCA20F930A2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75ABD9-121E-4BBD-9DB1-14ABE63CFB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44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9D9CC5-0014-4A2D-A7EF-2923AF1C10D3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02C6FA-0B6F-4B27-9B93-AA7CCF19E8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3221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470D8E-0A72-435A-BCDB-787861DFC38E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486782-7C51-43D7-89B5-AD3970A3C2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8211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1B7C73-EDC2-4619-BA9E-B007E2280E3B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9652F-C41D-436E-A956-280D75D29D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557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4DD2D31-57F2-4173-97CC-9798739BE925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8E78FD-CB40-47F2-851E-11A3156132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10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9C672107-976E-44F6-A2DD-796379B56353}" type="datetime1">
              <a:rPr lang="en-US" altLang="en-US"/>
              <a:pPr/>
              <a:t>5/6/2020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de-DE" altLang="en-US" dirty="0"/>
              <a:t>Goldhaber-Fiebert, MED 263/HRP 263, ©</a:t>
            </a:r>
            <a:r>
              <a:rPr lang="is-IS" altLang="en-US" dirty="0"/>
              <a:t>2018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17E7C6E0-81A9-443F-A762-C3A4DCCE332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1pPytSRe-s?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457200" y="1752600"/>
            <a:ext cx="8229600" cy="1905000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ea typeface="ＭＳ Ｐゴシック" pitchFamily="34" charset="-128"/>
              </a:rPr>
              <a:t>Models for Understanding and Controlling Global Infectious Diseases</a:t>
            </a:r>
            <a:br>
              <a:rPr lang="en-US" altLang="en-US" sz="4000" b="1" dirty="0">
                <a:ea typeface="ＭＳ Ｐゴシック" pitchFamily="34" charset="-128"/>
              </a:rPr>
            </a:br>
            <a:r>
              <a:rPr lang="en-US" altLang="en-US" sz="4000" b="1" dirty="0">
                <a:ea typeface="ＭＳ Ｐゴシック" pitchFamily="34" charset="-128"/>
              </a:rPr>
              <a:t>HUMBIO 154D / HRP 204 </a:t>
            </a:r>
          </a:p>
        </p:txBody>
      </p:sp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>
          <a:xfrm>
            <a:off x="609600" y="3886200"/>
            <a:ext cx="7848600" cy="17526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itchFamily="34" charset="-128"/>
              </a:rPr>
              <a:t>Session 10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itchFamily="34" charset="-128"/>
              </a:rPr>
              <a:t>Jason Andrews 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itchFamily="34" charset="-128"/>
              </a:rPr>
              <a:t>Jeremy Goldhaber-Fiebert</a:t>
            </a:r>
          </a:p>
          <a:p>
            <a:pPr eaLnBrk="1" hangingPunct="1"/>
            <a:r>
              <a:rPr lang="en-US" altLang="en-US" dirty="0">
                <a:solidFill>
                  <a:schemeClr val="tx1"/>
                </a:solidFill>
                <a:ea typeface="ＭＳ Ｐゴシック" pitchFamily="34" charset="-128"/>
              </a:rPr>
              <a:t>2020</a:t>
            </a:r>
          </a:p>
        </p:txBody>
      </p:sp>
      <p:sp>
        <p:nvSpPr>
          <p:cNvPr id="1433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e-DE" altLang="en-US" sz="1200" dirty="0">
                <a:solidFill>
                  <a:srgbClr val="898989"/>
                </a:solidFill>
                <a:latin typeface="Calibri" pitchFamily="34" charset="0"/>
              </a:rPr>
              <a:t>Andrews and Goldhaber-Fiebert ©</a:t>
            </a:r>
            <a:r>
              <a:rPr lang="is-IS" altLang="en-US" sz="1200" dirty="0">
                <a:solidFill>
                  <a:srgbClr val="898989"/>
                </a:solidFill>
                <a:latin typeface="Calibri" pitchFamily="34" charset="0"/>
              </a:rPr>
              <a:t>2020</a:t>
            </a:r>
            <a:endParaRPr lang="en-US" altLang="en-US" sz="1200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does geographic and spatial structure influence the spread of infectious diseases?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does social network influence the spread of infectious diseases? For which diseases is such structure most relevant?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1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Define what a spatial model is</a:t>
            </a:r>
          </a:p>
          <a:p>
            <a:r>
              <a:rPr lang="en-US" dirty="0"/>
              <a:t>Define what a meta-population model is</a:t>
            </a:r>
          </a:p>
          <a:p>
            <a:r>
              <a:rPr lang="en-US" dirty="0"/>
              <a:t>Define what a lattice model is</a:t>
            </a:r>
          </a:p>
          <a:p>
            <a:r>
              <a:rPr lang="en-US" dirty="0"/>
              <a:t>Describe the use of a transmission kernel</a:t>
            </a:r>
          </a:p>
          <a:p>
            <a:r>
              <a:rPr lang="en-US" dirty="0"/>
              <a:t>Explain coupling, correlation, synchrony</a:t>
            </a:r>
          </a:p>
          <a:p>
            <a:r>
              <a:rPr lang="en-US" dirty="0"/>
              <a:t>Describe the relationship of coupling and synchrony to extinction and reimportation</a:t>
            </a:r>
          </a:p>
          <a:p>
            <a:r>
              <a:rPr lang="en-US" dirty="0"/>
              <a:t>Describe micro- and macro-features of network models (and their various types)</a:t>
            </a:r>
          </a:p>
          <a:p>
            <a:r>
              <a:rPr lang="en-US" dirty="0"/>
              <a:t>Identify when spatial models are useful/relevant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6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D998B6-64CD-4A80-9A2E-035B3360C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MODELS (ANOTHER FORM OF HETEROGENEITY) and meta-population models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87A102-AE56-449F-B81E-5F6E1AF9BF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43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We have already seen the basic machinery we need for half the lecture today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45155-2F85-4D53-82BD-009DC28FE9AE}"/>
              </a:ext>
            </a:extLst>
          </p:cNvPr>
          <p:cNvSpPr/>
          <p:nvPr/>
        </p:nvSpPr>
        <p:spPr>
          <a:xfrm>
            <a:off x="1556966" y="1676400"/>
            <a:ext cx="1066785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S</a:t>
            </a:r>
            <a:r>
              <a:rPr lang="en-US" sz="6000" b="1" baseline="-25000" dirty="0"/>
              <a:t>1</a:t>
            </a:r>
            <a:endParaRPr lang="en-US" b="1" baseline="-25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278C69-A5F4-4453-B25E-A0D49828D5EE}"/>
              </a:ext>
            </a:extLst>
          </p:cNvPr>
          <p:cNvSpPr/>
          <p:nvPr/>
        </p:nvSpPr>
        <p:spPr>
          <a:xfrm>
            <a:off x="4016991" y="1676400"/>
            <a:ext cx="1066785" cy="990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I</a:t>
            </a:r>
            <a:r>
              <a:rPr lang="en-US" sz="6000" b="1" baseline="-25000" dirty="0"/>
              <a:t>1</a:t>
            </a:r>
            <a:endParaRPr lang="en-US" b="1" baseline="-250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7242BF-4CCB-4AF6-8B0E-22BCF2BE0F4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23751" y="2171700"/>
            <a:ext cx="13932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C9A3F55-47C8-4A4F-B431-1384B5A016D3}"/>
              </a:ext>
            </a:extLst>
          </p:cNvPr>
          <p:cNvSpPr/>
          <p:nvPr/>
        </p:nvSpPr>
        <p:spPr>
          <a:xfrm>
            <a:off x="3066936" y="2085797"/>
            <a:ext cx="5068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/>
              <a:t>βI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B05DBF-237A-4B31-A4E7-EC1F1241C91C}"/>
              </a:ext>
            </a:extLst>
          </p:cNvPr>
          <p:cNvSpPr/>
          <p:nvPr/>
        </p:nvSpPr>
        <p:spPr>
          <a:xfrm>
            <a:off x="5587874" y="2047246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800" b="1" i="1" dirty="0"/>
              <a:t>γ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46BFCF-2270-498D-8763-292DB8CD61BD}"/>
              </a:ext>
            </a:extLst>
          </p:cNvPr>
          <p:cNvSpPr/>
          <p:nvPr/>
        </p:nvSpPr>
        <p:spPr>
          <a:xfrm>
            <a:off x="1556966" y="3781311"/>
            <a:ext cx="1066785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S</a:t>
            </a:r>
            <a:r>
              <a:rPr lang="en-US" sz="6000" b="1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F4667B-87A8-45E4-8DD6-ABD8ABB7E365}"/>
              </a:ext>
            </a:extLst>
          </p:cNvPr>
          <p:cNvSpPr/>
          <p:nvPr/>
        </p:nvSpPr>
        <p:spPr>
          <a:xfrm>
            <a:off x="4016991" y="3781311"/>
            <a:ext cx="1066785" cy="990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I</a:t>
            </a:r>
            <a:r>
              <a:rPr lang="en-US" sz="6000" b="1" baseline="-25000" dirty="0"/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BD5FF8-F620-4479-874A-4650FFE7991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623751" y="4276611"/>
            <a:ext cx="13932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407E633-7B99-404E-8373-EC10971FBBFC}"/>
              </a:ext>
            </a:extLst>
          </p:cNvPr>
          <p:cNvSpPr/>
          <p:nvPr/>
        </p:nvSpPr>
        <p:spPr>
          <a:xfrm>
            <a:off x="3102591" y="3807053"/>
            <a:ext cx="5068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βI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887E57-1D69-4C13-8C7C-294428E2397D}"/>
              </a:ext>
            </a:extLst>
          </p:cNvPr>
          <p:cNvSpPr/>
          <p:nvPr/>
        </p:nvSpPr>
        <p:spPr>
          <a:xfrm>
            <a:off x="5629867" y="3739432"/>
            <a:ext cx="3850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2800" b="1" i="1" dirty="0"/>
              <a:t>γ</a:t>
            </a:r>
            <a:endParaRPr lang="en-US" dirty="0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B67B3171-B7AB-41DF-BB5D-785E5828CD5A}"/>
              </a:ext>
            </a:extLst>
          </p:cNvPr>
          <p:cNvCxnSpPr>
            <a:cxnSpLocks/>
            <a:stCxn id="10" idx="0"/>
            <a:endCxn id="12" idx="0"/>
          </p:cNvCxnSpPr>
          <p:nvPr/>
        </p:nvCxnSpPr>
        <p:spPr>
          <a:xfrm rot="16200000" flipH="1" flipV="1">
            <a:off x="3940334" y="3197003"/>
            <a:ext cx="25742" cy="1194358"/>
          </a:xfrm>
          <a:prstGeom prst="curvedConnector3">
            <a:avLst>
              <a:gd name="adj1" fmla="val -888043"/>
            </a:avLst>
          </a:prstGeom>
          <a:ln w="57150"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B151379-954C-4535-A1D8-2A86503701D2}"/>
              </a:ext>
            </a:extLst>
          </p:cNvPr>
          <p:cNvCxnSpPr>
            <a:cxnSpLocks/>
            <a:stCxn id="5" idx="2"/>
            <a:endCxn id="7" idx="2"/>
          </p:cNvCxnSpPr>
          <p:nvPr/>
        </p:nvCxnSpPr>
        <p:spPr>
          <a:xfrm rot="5400000" flipH="1">
            <a:off x="3906386" y="2023003"/>
            <a:ext cx="57983" cy="1230013"/>
          </a:xfrm>
          <a:prstGeom prst="curvedConnector3">
            <a:avLst>
              <a:gd name="adj1" fmla="val -394253"/>
            </a:avLst>
          </a:prstGeom>
          <a:ln w="5715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5482258-955A-4BD9-9CA0-8CA6CF760A87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rot="16200000" flipV="1">
            <a:off x="3349231" y="2580157"/>
            <a:ext cx="1172294" cy="1230013"/>
          </a:xfrm>
          <a:prstGeom prst="curvedConnector3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045543B8-F067-47E5-B45B-8D608E6225F8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rot="5400000">
            <a:off x="3383179" y="2639847"/>
            <a:ext cx="1140053" cy="1194358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55347A1-004B-489F-9ECC-07398C6A5154}"/>
              </a:ext>
            </a:extLst>
          </p:cNvPr>
          <p:cNvSpPr/>
          <p:nvPr/>
        </p:nvSpPr>
        <p:spPr>
          <a:xfrm>
            <a:off x="6477015" y="1676400"/>
            <a:ext cx="1066785" cy="990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R</a:t>
            </a:r>
            <a:r>
              <a:rPr lang="en-US" sz="6000" b="1" baseline="-25000" dirty="0"/>
              <a:t>1</a:t>
            </a:r>
            <a:endParaRPr lang="en-US" b="1" baseline="-25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8CE871-872A-43B0-89E9-7027691C30FB}"/>
              </a:ext>
            </a:extLst>
          </p:cNvPr>
          <p:cNvSpPr/>
          <p:nvPr/>
        </p:nvSpPr>
        <p:spPr>
          <a:xfrm>
            <a:off x="6477015" y="3781311"/>
            <a:ext cx="1066785" cy="990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R</a:t>
            </a:r>
            <a:r>
              <a:rPr lang="en-US" sz="6000" b="1" baseline="-25000" dirty="0"/>
              <a:t>1</a:t>
            </a:r>
            <a:endParaRPr lang="en-US" b="1" baseline="-25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28C7AD-25DB-4D9C-85A2-8A3E85BC0A91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5083776" y="2171700"/>
            <a:ext cx="13932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D1538D1-E39C-4A5D-9BF9-2A2A786E8BDD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5083776" y="4276611"/>
            <a:ext cx="13932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3B35FA-927C-423A-B0BB-61A9D217CEBD}"/>
              </a:ext>
            </a:extLst>
          </p:cNvPr>
          <p:cNvSpPr txBox="1"/>
          <p:nvPr/>
        </p:nvSpPr>
        <p:spPr>
          <a:xfrm>
            <a:off x="76200" y="4807803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Instead of thinking about heterogeneous risk groups mixing, we can think about members of 2 different geographic communities mixing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A4ADD6-9E4D-4E3B-8E3C-FD0777833429}"/>
              </a:ext>
            </a:extLst>
          </p:cNvPr>
          <p:cNvSpPr txBox="1"/>
          <p:nvPr/>
        </p:nvSpPr>
        <p:spPr>
          <a:xfrm>
            <a:off x="74798" y="5638800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If the communities do not otherwise differ, the more often/strongly they mix, the more the model becomes coupled (synchrony) (pg. 246 describes the typical pattern – sigmoidal in interaction strength)</a:t>
            </a:r>
          </a:p>
        </p:txBody>
      </p:sp>
    </p:spTree>
    <p:extLst>
      <p:ext uri="{BB962C8B-B14F-4D97-AF65-F5344CB8AC3E}">
        <p14:creationId xmlns:p14="http://schemas.microsoft.com/office/powerpoint/2010/main" val="415563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 animBg="1"/>
      <p:bldP spid="10" grpId="0" animBg="1"/>
      <p:bldP spid="12" grpId="0"/>
      <p:bldP spid="13" grpId="0"/>
      <p:bldP spid="20" grpId="0" animBg="1"/>
      <p:bldP spid="21" grpId="0" animBg="1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How do we describe the strength of interaction between two communities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2FAC4A-9A1F-4323-878E-4539F62B3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One way is to couple communities more strongly if they are closer together (smaller distance </a:t>
                </a:r>
                <a:r>
                  <a:rPr lang="en-US" b="1" i="1" dirty="0"/>
                  <a:t>d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To do so, we define a transmission kernel </a:t>
                </a:r>
                <a:r>
                  <a:rPr lang="en-US" b="1" i="1" dirty="0"/>
                  <a:t>K</a:t>
                </a:r>
                <a:endParaRPr lang="en-US" b="1" dirty="0"/>
              </a:p>
              <a:p>
                <a:pPr lvl="1"/>
                <a:r>
                  <a:rPr lang="en-US" dirty="0"/>
                  <a:t>For example, a Gaussian Kernel: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endParaRPr lang="en-US" b="1" i="1" baseline="30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2FAC4A-9A1F-4323-878E-4539F62B3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07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Gaussian Transmission Kernel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2FAC4A-9A1F-4323-878E-4539F62B3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Gaussian Kernel: 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𝑨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endParaRPr lang="en-US" b="1" i="1" baseline="30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2FAC4A-9A1F-4323-878E-4539F62B3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B5F7FF-8516-4D39-BBAB-CB0FFC8FAD70}"/>
              </a:ext>
            </a:extLst>
          </p:cNvPr>
          <p:cNvCxnSpPr/>
          <p:nvPr/>
        </p:nvCxnSpPr>
        <p:spPr>
          <a:xfrm>
            <a:off x="1371600" y="5715000"/>
            <a:ext cx="6553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1AF2A6-9850-471F-A05D-DBFB19689A0D}"/>
              </a:ext>
            </a:extLst>
          </p:cNvPr>
          <p:cNvCxnSpPr>
            <a:cxnSpLocks/>
          </p:cNvCxnSpPr>
          <p:nvPr/>
        </p:nvCxnSpPr>
        <p:spPr>
          <a:xfrm flipV="1">
            <a:off x="4572000" y="2286001"/>
            <a:ext cx="0" cy="34289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F81B24-A908-4CFF-992A-56DE5BB84AE5}"/>
              </a:ext>
            </a:extLst>
          </p:cNvPr>
          <p:cNvSpPr txBox="1"/>
          <p:nvPr/>
        </p:nvSpPr>
        <p:spPr>
          <a:xfrm>
            <a:off x="7543800" y="5735916"/>
            <a:ext cx="141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05C3FC-7D8A-4F30-84DD-355221E802A9}"/>
              </a:ext>
            </a:extLst>
          </p:cNvPr>
          <p:cNvSpPr txBox="1"/>
          <p:nvPr/>
        </p:nvSpPr>
        <p:spPr>
          <a:xfrm rot="16200000">
            <a:off x="3516801" y="2138094"/>
            <a:ext cx="141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Scaling Factor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1581A-E07B-4926-AA7A-BD315A4F9EF5}"/>
              </a:ext>
            </a:extLst>
          </p:cNvPr>
          <p:cNvSpPr txBox="1"/>
          <p:nvPr/>
        </p:nvSpPr>
        <p:spPr>
          <a:xfrm rot="16200000">
            <a:off x="3689427" y="2627432"/>
            <a:ext cx="141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0FFDAE-598A-4856-8ADE-694C7C3BF37B}"/>
              </a:ext>
            </a:extLst>
          </p:cNvPr>
          <p:cNvSpPr txBox="1"/>
          <p:nvPr/>
        </p:nvSpPr>
        <p:spPr>
          <a:xfrm>
            <a:off x="4419600" y="5703780"/>
            <a:ext cx="141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0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0082271-6868-440C-BCC1-E1B603E35CF3}"/>
              </a:ext>
            </a:extLst>
          </p:cNvPr>
          <p:cNvSpPr/>
          <p:nvPr/>
        </p:nvSpPr>
        <p:spPr>
          <a:xfrm>
            <a:off x="1952217" y="3502540"/>
            <a:ext cx="5469570" cy="2197034"/>
          </a:xfrm>
          <a:custGeom>
            <a:avLst/>
            <a:gdLst>
              <a:gd name="connsiteX0" fmla="*/ 0 w 5463961"/>
              <a:gd name="connsiteY0" fmla="*/ 2279453 h 2361392"/>
              <a:gd name="connsiteX1" fmla="*/ 1391234 w 5463961"/>
              <a:gd name="connsiteY1" fmla="*/ 2133598 h 2361392"/>
              <a:gd name="connsiteX2" fmla="*/ 2300024 w 5463961"/>
              <a:gd name="connsiteY2" fmla="*/ 344067 h 2361392"/>
              <a:gd name="connsiteX3" fmla="*/ 2642223 w 5463961"/>
              <a:gd name="connsiteY3" fmla="*/ 35527 h 2361392"/>
              <a:gd name="connsiteX4" fmla="*/ 2849786 w 5463961"/>
              <a:gd name="connsiteY4" fmla="*/ 209431 h 2361392"/>
              <a:gd name="connsiteX5" fmla="*/ 3607111 w 5463961"/>
              <a:gd name="connsiteY5" fmla="*/ 1836278 h 2361392"/>
              <a:gd name="connsiteX6" fmla="*/ 5463961 w 5463961"/>
              <a:gd name="connsiteY6" fmla="*/ 2290673 h 2361392"/>
              <a:gd name="connsiteX0" fmla="*/ 0 w 5463961"/>
              <a:gd name="connsiteY0" fmla="*/ 2279453 h 2296920"/>
              <a:gd name="connsiteX1" fmla="*/ 1638066 w 5463961"/>
              <a:gd name="connsiteY1" fmla="*/ 1785789 h 2296920"/>
              <a:gd name="connsiteX2" fmla="*/ 2300024 w 5463961"/>
              <a:gd name="connsiteY2" fmla="*/ 344067 h 2296920"/>
              <a:gd name="connsiteX3" fmla="*/ 2642223 w 5463961"/>
              <a:gd name="connsiteY3" fmla="*/ 35527 h 2296920"/>
              <a:gd name="connsiteX4" fmla="*/ 2849786 w 5463961"/>
              <a:gd name="connsiteY4" fmla="*/ 209431 h 2296920"/>
              <a:gd name="connsiteX5" fmla="*/ 3607111 w 5463961"/>
              <a:gd name="connsiteY5" fmla="*/ 1836278 h 2296920"/>
              <a:gd name="connsiteX6" fmla="*/ 5463961 w 5463961"/>
              <a:gd name="connsiteY6" fmla="*/ 2290673 h 2296920"/>
              <a:gd name="connsiteX0" fmla="*/ 0 w 5463961"/>
              <a:gd name="connsiteY0" fmla="*/ 2244440 h 2261907"/>
              <a:gd name="connsiteX1" fmla="*/ 1638066 w 5463961"/>
              <a:gd name="connsiteY1" fmla="*/ 1750776 h 2261907"/>
              <a:gd name="connsiteX2" fmla="*/ 2300024 w 5463961"/>
              <a:gd name="connsiteY2" fmla="*/ 309054 h 2261907"/>
              <a:gd name="connsiteX3" fmla="*/ 2642223 w 5463961"/>
              <a:gd name="connsiteY3" fmla="*/ 514 h 2261907"/>
              <a:gd name="connsiteX4" fmla="*/ 2900275 w 5463961"/>
              <a:gd name="connsiteY4" fmla="*/ 337103 h 2261907"/>
              <a:gd name="connsiteX5" fmla="*/ 3607111 w 5463961"/>
              <a:gd name="connsiteY5" fmla="*/ 1801265 h 2261907"/>
              <a:gd name="connsiteX6" fmla="*/ 5463961 w 5463961"/>
              <a:gd name="connsiteY6" fmla="*/ 2255660 h 2261907"/>
              <a:gd name="connsiteX0" fmla="*/ 0 w 5463961"/>
              <a:gd name="connsiteY0" fmla="*/ 2161281 h 2178748"/>
              <a:gd name="connsiteX1" fmla="*/ 1638066 w 5463961"/>
              <a:gd name="connsiteY1" fmla="*/ 1667617 h 2178748"/>
              <a:gd name="connsiteX2" fmla="*/ 2300024 w 5463961"/>
              <a:gd name="connsiteY2" fmla="*/ 225895 h 2178748"/>
              <a:gd name="connsiteX3" fmla="*/ 2625393 w 5463961"/>
              <a:gd name="connsiteY3" fmla="*/ 7112 h 2178748"/>
              <a:gd name="connsiteX4" fmla="*/ 2900275 w 5463961"/>
              <a:gd name="connsiteY4" fmla="*/ 253944 h 2178748"/>
              <a:gd name="connsiteX5" fmla="*/ 3607111 w 5463961"/>
              <a:gd name="connsiteY5" fmla="*/ 1718106 h 2178748"/>
              <a:gd name="connsiteX6" fmla="*/ 5463961 w 5463961"/>
              <a:gd name="connsiteY6" fmla="*/ 2172501 h 2178748"/>
              <a:gd name="connsiteX0" fmla="*/ 0 w 5463961"/>
              <a:gd name="connsiteY0" fmla="*/ 2157765 h 2174803"/>
              <a:gd name="connsiteX1" fmla="*/ 1638066 w 5463961"/>
              <a:gd name="connsiteY1" fmla="*/ 1664101 h 2174803"/>
              <a:gd name="connsiteX2" fmla="*/ 2283194 w 5463961"/>
              <a:gd name="connsiteY2" fmla="*/ 278477 h 2174803"/>
              <a:gd name="connsiteX3" fmla="*/ 2625393 w 5463961"/>
              <a:gd name="connsiteY3" fmla="*/ 3596 h 2174803"/>
              <a:gd name="connsiteX4" fmla="*/ 2900275 w 5463961"/>
              <a:gd name="connsiteY4" fmla="*/ 250428 h 2174803"/>
              <a:gd name="connsiteX5" fmla="*/ 3607111 w 5463961"/>
              <a:gd name="connsiteY5" fmla="*/ 1714590 h 2174803"/>
              <a:gd name="connsiteX6" fmla="*/ 5463961 w 5463961"/>
              <a:gd name="connsiteY6" fmla="*/ 2168985 h 2174803"/>
              <a:gd name="connsiteX0" fmla="*/ 0 w 5469570"/>
              <a:gd name="connsiteY0" fmla="*/ 2197033 h 2212639"/>
              <a:gd name="connsiteX1" fmla="*/ 1643675 w 5469570"/>
              <a:gd name="connsiteY1" fmla="*/ 1664101 h 2212639"/>
              <a:gd name="connsiteX2" fmla="*/ 2288803 w 5469570"/>
              <a:gd name="connsiteY2" fmla="*/ 278477 h 2212639"/>
              <a:gd name="connsiteX3" fmla="*/ 2631002 w 5469570"/>
              <a:gd name="connsiteY3" fmla="*/ 3596 h 2212639"/>
              <a:gd name="connsiteX4" fmla="*/ 2905884 w 5469570"/>
              <a:gd name="connsiteY4" fmla="*/ 250428 h 2212639"/>
              <a:gd name="connsiteX5" fmla="*/ 3612720 w 5469570"/>
              <a:gd name="connsiteY5" fmla="*/ 1714590 h 2212639"/>
              <a:gd name="connsiteX6" fmla="*/ 5469570 w 5469570"/>
              <a:gd name="connsiteY6" fmla="*/ 2168985 h 2212639"/>
              <a:gd name="connsiteX0" fmla="*/ 0 w 5469570"/>
              <a:gd name="connsiteY0" fmla="*/ 2197033 h 2197033"/>
              <a:gd name="connsiteX1" fmla="*/ 1643675 w 5469570"/>
              <a:gd name="connsiteY1" fmla="*/ 1664101 h 2197033"/>
              <a:gd name="connsiteX2" fmla="*/ 2288803 w 5469570"/>
              <a:gd name="connsiteY2" fmla="*/ 278477 h 2197033"/>
              <a:gd name="connsiteX3" fmla="*/ 2631002 w 5469570"/>
              <a:gd name="connsiteY3" fmla="*/ 3596 h 2197033"/>
              <a:gd name="connsiteX4" fmla="*/ 2905884 w 5469570"/>
              <a:gd name="connsiteY4" fmla="*/ 250428 h 2197033"/>
              <a:gd name="connsiteX5" fmla="*/ 3612720 w 5469570"/>
              <a:gd name="connsiteY5" fmla="*/ 1714590 h 2197033"/>
              <a:gd name="connsiteX6" fmla="*/ 5469570 w 5469570"/>
              <a:gd name="connsiteY6" fmla="*/ 2168985 h 2197033"/>
              <a:gd name="connsiteX0" fmla="*/ 0 w 5469570"/>
              <a:gd name="connsiteY0" fmla="*/ 2197033 h 2197034"/>
              <a:gd name="connsiteX1" fmla="*/ 1643675 w 5469570"/>
              <a:gd name="connsiteY1" fmla="*/ 1664101 h 2197034"/>
              <a:gd name="connsiteX2" fmla="*/ 2288803 w 5469570"/>
              <a:gd name="connsiteY2" fmla="*/ 278477 h 2197034"/>
              <a:gd name="connsiteX3" fmla="*/ 2631002 w 5469570"/>
              <a:gd name="connsiteY3" fmla="*/ 3596 h 2197034"/>
              <a:gd name="connsiteX4" fmla="*/ 2905884 w 5469570"/>
              <a:gd name="connsiteY4" fmla="*/ 250428 h 2197034"/>
              <a:gd name="connsiteX5" fmla="*/ 3612720 w 5469570"/>
              <a:gd name="connsiteY5" fmla="*/ 1714590 h 2197034"/>
              <a:gd name="connsiteX6" fmla="*/ 5469570 w 5469570"/>
              <a:gd name="connsiteY6" fmla="*/ 2197034 h 219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69570" h="2197034">
                <a:moveTo>
                  <a:pt x="0" y="2197033"/>
                </a:moveTo>
                <a:cubicBezTo>
                  <a:pt x="503948" y="2167581"/>
                  <a:pt x="1262208" y="1983860"/>
                  <a:pt x="1643675" y="1664101"/>
                </a:cubicBezTo>
                <a:cubicBezTo>
                  <a:pt x="2025142" y="1344342"/>
                  <a:pt x="2124249" y="555228"/>
                  <a:pt x="2288803" y="278477"/>
                </a:cubicBezTo>
                <a:cubicBezTo>
                  <a:pt x="2453357" y="1726"/>
                  <a:pt x="2528155" y="8271"/>
                  <a:pt x="2631002" y="3596"/>
                </a:cubicBezTo>
                <a:cubicBezTo>
                  <a:pt x="2733849" y="-1079"/>
                  <a:pt x="2742264" y="-34738"/>
                  <a:pt x="2905884" y="250428"/>
                </a:cubicBezTo>
                <a:cubicBezTo>
                  <a:pt x="3069504" y="535594"/>
                  <a:pt x="3177024" y="1367716"/>
                  <a:pt x="3612720" y="1714590"/>
                </a:cubicBezTo>
                <a:cubicBezTo>
                  <a:pt x="4048416" y="2061464"/>
                  <a:pt x="4758993" y="2143273"/>
                  <a:pt x="5469570" y="2197034"/>
                </a:cubicBezTo>
              </a:path>
            </a:pathLst>
          </a:custGeom>
          <a:noFill/>
          <a:ln w="762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09FB61-663D-4D26-800F-09782198386E}"/>
              </a:ext>
            </a:extLst>
          </p:cNvPr>
          <p:cNvSpPr txBox="1"/>
          <p:nvPr/>
        </p:nvSpPr>
        <p:spPr>
          <a:xfrm>
            <a:off x="5867400" y="2362200"/>
            <a:ext cx="3093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The interaction between two communities that are farther apart is weaker as it is multiplied by a smaller number from the kernel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39F057-9CD2-4B53-877B-259161BC1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52" y="6196094"/>
            <a:ext cx="1109747" cy="280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C8E0DD-625E-4881-AC06-4F4FAA829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6196094"/>
            <a:ext cx="1109747" cy="285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23138A-F773-48E6-9ECF-F1F97F638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904" y="6182087"/>
            <a:ext cx="1109747" cy="285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3C1C14-DD99-4D16-9977-E1C5593BF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04" y="6212299"/>
            <a:ext cx="1109747" cy="285581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733C83ED-0B05-40EF-9031-8AB3C35D4F5F}"/>
              </a:ext>
            </a:extLst>
          </p:cNvPr>
          <p:cNvCxnSpPr>
            <a:cxnSpLocks/>
            <a:stCxn id="18" idx="2"/>
            <a:endCxn id="16" idx="2"/>
          </p:cNvCxnSpPr>
          <p:nvPr/>
        </p:nvCxnSpPr>
        <p:spPr>
          <a:xfrm rot="5400000">
            <a:off x="5283535" y="5732759"/>
            <a:ext cx="9334" cy="1479152"/>
          </a:xfrm>
          <a:prstGeom prst="curvedConnector3">
            <a:avLst>
              <a:gd name="adj1" fmla="val 2549111"/>
            </a:avLst>
          </a:prstGeom>
          <a:ln w="57150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87558F0-6006-4FA3-88A0-BE75C0862F2B}"/>
              </a:ext>
            </a:extLst>
          </p:cNvPr>
          <p:cNvCxnSpPr>
            <a:cxnSpLocks/>
            <a:stCxn id="17" idx="2"/>
            <a:endCxn id="16" idx="2"/>
          </p:cNvCxnSpPr>
          <p:nvPr/>
        </p:nvCxnSpPr>
        <p:spPr>
          <a:xfrm rot="5400000" flipH="1" flipV="1">
            <a:off x="3806713" y="5739763"/>
            <a:ext cx="4673" cy="1479152"/>
          </a:xfrm>
          <a:prstGeom prst="curvedConnector3">
            <a:avLst>
              <a:gd name="adj1" fmla="val -4891932"/>
            </a:avLst>
          </a:prstGeom>
          <a:ln w="57150">
            <a:solidFill>
              <a:schemeClr val="accent5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964BF5FF-3AE4-4BEB-A9C7-66E88B5AB222}"/>
              </a:ext>
            </a:extLst>
          </p:cNvPr>
          <p:cNvCxnSpPr>
            <a:cxnSpLocks/>
            <a:stCxn id="19" idx="2"/>
            <a:endCxn id="16" idx="2"/>
          </p:cNvCxnSpPr>
          <p:nvPr/>
        </p:nvCxnSpPr>
        <p:spPr>
          <a:xfrm rot="5400000" flipH="1" flipV="1">
            <a:off x="2943613" y="4892867"/>
            <a:ext cx="20878" cy="3189148"/>
          </a:xfrm>
          <a:prstGeom prst="curvedConnector3">
            <a:avLst>
              <a:gd name="adj1" fmla="val -1094932"/>
            </a:avLst>
          </a:prstGeom>
          <a:ln w="285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5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Size of communities modeled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AC4A-9A1F-4323-878E-4539F62B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break down our population into more communities, their average size is smaller</a:t>
            </a:r>
          </a:p>
          <a:p>
            <a:r>
              <a:rPr lang="en-US" dirty="0"/>
              <a:t>This means that local extinction becomes more likely, except …</a:t>
            </a:r>
          </a:p>
          <a:p>
            <a:r>
              <a:rPr lang="en-US" dirty="0"/>
              <a:t>Coupling between these smaller and smaller communities generally plays a bigger and bigger role and so reimportation plays a more and more important role maintaining infectious prevalence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30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Meta-Populations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2FAC4A-9A1F-4323-878E-4539F62B3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of a meta-population model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meta-population model has </a:t>
                </a:r>
                <a:r>
                  <a:rPr lang="en-US" b="1" i="1" dirty="0"/>
                  <a:t>I</a:t>
                </a:r>
                <a:r>
                  <a:rPr lang="en-US" dirty="0"/>
                  <a:t> communities in total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2FAC4A-9A1F-4323-878E-4539F62B3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156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Meta-Populations: Forces of Infection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2FAC4A-9A1F-4323-878E-4539F62B3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800" dirty="0"/>
                  <a:t>Relative strength of transmission from </a:t>
                </a:r>
                <a:r>
                  <a:rPr lang="en-US" sz="2800" b="1" i="1" dirty="0"/>
                  <a:t>j</a:t>
                </a:r>
                <a:r>
                  <a:rPr lang="en-US" sz="2800" dirty="0"/>
                  <a:t> to </a:t>
                </a:r>
                <a:r>
                  <a:rPr lang="en-US" sz="2800" b="1" i="1" dirty="0" err="1"/>
                  <a:t>i</a:t>
                </a:r>
                <a:r>
                  <a:rPr lang="en-US" sz="28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(e.g., transmission kernel)</a:t>
                </a:r>
              </a:p>
              <a:p>
                <a:r>
                  <a:rPr lang="en-US" sz="2800" dirty="0"/>
                  <a:t>Could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as the denominator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infectious from </a:t>
                </a:r>
                <a:r>
                  <a:rPr lang="en-US" sz="2400" b="1" i="1" dirty="0"/>
                  <a:t>j</a:t>
                </a:r>
                <a:r>
                  <a:rPr lang="en-US" sz="2400" dirty="0"/>
                  <a:t> visit </a:t>
                </a:r>
                <a:r>
                  <a:rPr lang="en-US" sz="2400" b="1" i="1" dirty="0" err="1"/>
                  <a:t>i</a:t>
                </a:r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susceptibles</a:t>
                </a:r>
                <a:r>
                  <a:rPr lang="en-US" sz="2400" dirty="0"/>
                  <a:t> from </a:t>
                </a:r>
                <a:r>
                  <a:rPr lang="en-US" sz="2400" b="1" i="1" dirty="0" err="1"/>
                  <a:t>i</a:t>
                </a:r>
                <a:r>
                  <a:rPr lang="en-US" sz="2400" dirty="0"/>
                  <a:t> visit </a:t>
                </a:r>
                <a:r>
                  <a:rPr lang="en-US" sz="2400" b="1" i="1" dirty="0"/>
                  <a:t>j</a:t>
                </a:r>
              </a:p>
              <a:p>
                <a:pPr lvl="1"/>
                <a:r>
                  <a:rPr lang="en-US" sz="2400" dirty="0"/>
                  <a:t>Section 7.2.1.3 provides a way of accommodating both: when duration of visits are short, the above works well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2FAC4A-9A1F-4323-878E-4539F62B3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5021E2C-88C7-4860-AD48-4F121099A9CD}"/>
              </a:ext>
            </a:extLst>
          </p:cNvPr>
          <p:cNvSpPr txBox="1"/>
          <p:nvPr/>
        </p:nvSpPr>
        <p:spPr>
          <a:xfrm>
            <a:off x="6629400" y="1600200"/>
            <a:ext cx="2057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Book has typo and says </a:t>
            </a:r>
            <a:r>
              <a:rPr lang="en-US" sz="2000" b="1" i="1" dirty="0" err="1">
                <a:latin typeface="+mj-lt"/>
              </a:rPr>
              <a:t>Xj</a:t>
            </a:r>
            <a:endParaRPr lang="en-US" sz="2000" b="1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359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sz="3600" b="1" dirty="0"/>
                  <a:t>The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3600" b="1" dirty="0"/>
                  <a:t> in Meta-Populations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3DE436E-F82C-48A5-B074-F87AEE4EB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8636"/>
            <a:ext cx="9144000" cy="37007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BAE27C-9103-4CFB-B538-63B4EB9F6294}"/>
                  </a:ext>
                </a:extLst>
              </p:cNvPr>
              <p:cNvSpPr txBox="1"/>
              <p:nvPr/>
            </p:nvSpPr>
            <p:spPr>
              <a:xfrm>
                <a:off x="152400" y="5279363"/>
                <a:ext cx="8915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+mj-lt"/>
                  </a:rPr>
                  <a:t>The stronger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+mj-lt"/>
                  </a:rPr>
                  <a:t>is the shorter the lag between an epidemic in </a:t>
                </a:r>
                <a:r>
                  <a:rPr lang="en-US" sz="2000" b="1" dirty="0" err="1">
                    <a:latin typeface="+mj-lt"/>
                  </a:rPr>
                  <a:t>i</a:t>
                </a:r>
                <a:r>
                  <a:rPr lang="en-US" sz="2000" b="1" dirty="0">
                    <a:latin typeface="+mj-lt"/>
                  </a:rPr>
                  <a:t>=1 and in j=2</a:t>
                </a:r>
              </a:p>
              <a:p>
                <a:r>
                  <a:rPr lang="en-US" sz="2000" b="1" dirty="0">
                    <a:latin typeface="+mj-lt"/>
                  </a:rPr>
                  <a:t>The stronger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+mj-lt"/>
                  </a:rPr>
                  <a:t>is the more likely an epidemic in </a:t>
                </a:r>
                <a:r>
                  <a:rPr lang="en-US" sz="2000" b="1" dirty="0" err="1">
                    <a:latin typeface="+mj-lt"/>
                  </a:rPr>
                  <a:t>i</a:t>
                </a:r>
                <a:r>
                  <a:rPr lang="en-US" sz="2000" b="1" dirty="0">
                    <a:latin typeface="+mj-lt"/>
                  </a:rPr>
                  <a:t>=1 triggers an epidemic in j=2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BAE27C-9103-4CFB-B538-63B4EB9F6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279363"/>
                <a:ext cx="8915400" cy="707886"/>
              </a:xfrm>
              <a:prstGeom prst="rect">
                <a:avLst/>
              </a:prstGeom>
              <a:blipFill>
                <a:blip r:embed="rId4"/>
                <a:stretch>
                  <a:fillRect l="-684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0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BB6C94-F3CF-4D31-A148-85A669251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Course Roadmap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9EFEF45A-2E0A-472F-9CFB-C526DB6569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8204011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B6325D2-F1CE-40F2-AB57-2C308FBA2312}"/>
              </a:ext>
            </a:extLst>
          </p:cNvPr>
          <p:cNvSpPr/>
          <p:nvPr/>
        </p:nvSpPr>
        <p:spPr>
          <a:xfrm>
            <a:off x="4038600" y="3505200"/>
            <a:ext cx="1524000" cy="8382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0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Lags and Asynchrony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F9480-F336-4047-87AF-42FFAE055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1384914"/>
            <a:ext cx="8810625" cy="552450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EA52B8B9-F8BD-473A-A170-DC7B0D2031F8}"/>
              </a:ext>
            </a:extLst>
          </p:cNvPr>
          <p:cNvSpPr/>
          <p:nvPr/>
        </p:nvSpPr>
        <p:spPr>
          <a:xfrm>
            <a:off x="2590800" y="1828800"/>
            <a:ext cx="304800" cy="2070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9A07C4-5FE8-418B-824F-B02CDC765A07}"/>
              </a:ext>
            </a:extLst>
          </p:cNvPr>
          <p:cNvSpPr txBox="1"/>
          <p:nvPr/>
        </p:nvSpPr>
        <p:spPr>
          <a:xfrm>
            <a:off x="2057400" y="1176149"/>
            <a:ext cx="13716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Infection introduced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A8A2301-A432-47E5-B02E-A3235EB4BCC8}"/>
              </a:ext>
            </a:extLst>
          </p:cNvPr>
          <p:cNvSpPr/>
          <p:nvPr/>
        </p:nvSpPr>
        <p:spPr>
          <a:xfrm rot="15332396">
            <a:off x="2438400" y="3722692"/>
            <a:ext cx="304800" cy="2070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99044F-8265-4079-BE78-C9E42439AE09}"/>
              </a:ext>
            </a:extLst>
          </p:cNvPr>
          <p:cNvSpPr txBox="1"/>
          <p:nvPr/>
        </p:nvSpPr>
        <p:spPr>
          <a:xfrm>
            <a:off x="304800" y="4726590"/>
            <a:ext cx="12954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Nearby communities are set off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5D41C16-A3F4-449E-AF04-0F614B7BA8E1}"/>
              </a:ext>
            </a:extLst>
          </p:cNvPr>
          <p:cNvSpPr/>
          <p:nvPr/>
        </p:nvSpPr>
        <p:spPr>
          <a:xfrm>
            <a:off x="7010400" y="1151840"/>
            <a:ext cx="304800" cy="2070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3CE43-0A42-4F52-A814-4E4550BE56E5}"/>
              </a:ext>
            </a:extLst>
          </p:cNvPr>
          <p:cNvSpPr txBox="1"/>
          <p:nvPr/>
        </p:nvSpPr>
        <p:spPr>
          <a:xfrm>
            <a:off x="6629400" y="303192"/>
            <a:ext cx="24384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By the time far communities are set off, first community is extinction (and could have reimportation)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DDC06-6275-4DB2-BA89-60BE9EDBDF42}"/>
              </a:ext>
            </a:extLst>
          </p:cNvPr>
          <p:cNvSpPr txBox="1"/>
          <p:nvPr/>
        </p:nvSpPr>
        <p:spPr>
          <a:xfrm>
            <a:off x="6096000" y="5909155"/>
            <a:ext cx="28194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What would synchrony look like?</a:t>
            </a:r>
          </a:p>
        </p:txBody>
      </p:sp>
    </p:spTree>
    <p:extLst>
      <p:ext uri="{BB962C8B-B14F-4D97-AF65-F5344CB8AC3E}">
        <p14:creationId xmlns:p14="http://schemas.microsoft.com/office/powerpoint/2010/main" val="36806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Shorter lags: greater synchrony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E436E-F82C-48A5-B074-F87AEE4EB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833"/>
          <a:stretch/>
        </p:blipFill>
        <p:spPr>
          <a:xfrm>
            <a:off x="5326860" y="1295401"/>
            <a:ext cx="3702840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BAE27C-9103-4CFB-B538-63B4EB9F6294}"/>
              </a:ext>
            </a:extLst>
          </p:cNvPr>
          <p:cNvSpPr txBox="1"/>
          <p:nvPr/>
        </p:nvSpPr>
        <p:spPr>
          <a:xfrm>
            <a:off x="114300" y="1219200"/>
            <a:ext cx="52959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Since subpopulations in the meta-population are smaller, they have greater chances of local extinction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Coupling leads to reimportation which counters local extinction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Asynchrony of epidemic peaks (peak in one population lagging peaks in others) helps with reintroduction.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Regular vaccination in a meta-population leads to reductions (risk of extinction) but also asynchrony. So will it be effective in causing global extinction?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+mj-lt"/>
              </a:rPr>
              <a:t>Pulsed vaccination (synchronizing when vaccination is given across all subpopulations) may help to synchronize reductions to get global extinction</a:t>
            </a:r>
          </a:p>
        </p:txBody>
      </p:sp>
    </p:spTree>
    <p:extLst>
      <p:ext uri="{BB962C8B-B14F-4D97-AF65-F5344CB8AC3E}">
        <p14:creationId xmlns:p14="http://schemas.microsoft.com/office/powerpoint/2010/main" val="179892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47C041-0EA4-443E-933C-77577D95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Lattice models (7.3 not assigned but good to know about)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C65B95C-2F2E-456C-9F9D-33F926973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941063"/>
              </p:ext>
            </p:extLst>
          </p:nvPr>
        </p:nvGraphicFramePr>
        <p:xfrm>
          <a:off x="1524000" y="1676400"/>
          <a:ext cx="609600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4278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538224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29903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462645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503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0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6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1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2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31750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A8E97C5-49A2-4AC9-9CE2-C9B89E1A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53" y="2057400"/>
            <a:ext cx="1109747" cy="280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D8D86A-96BB-40B0-A7E4-C679C9F3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52727"/>
            <a:ext cx="1109747" cy="285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12DDE9-7751-4E6B-8DA7-9EC0B580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25" y="2062960"/>
            <a:ext cx="1109747" cy="285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3ABCF6-1678-46DD-9EC7-7711ADBF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50" y="2062960"/>
            <a:ext cx="1109747" cy="285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D5E52-CD55-4848-9E7D-05906A6A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062959"/>
            <a:ext cx="1109747" cy="285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218EF-09F8-4D83-A9B0-1DE594A2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78" y="2991019"/>
            <a:ext cx="1109747" cy="285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0ABDC2-45BF-458D-A303-DD1384AC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03" y="2991019"/>
            <a:ext cx="1109747" cy="285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99B194-9BA6-438C-8C1C-C303B190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3" y="2991018"/>
            <a:ext cx="1109747" cy="285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E1EDD0-5021-4309-94A4-262A3E85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28" y="2991019"/>
            <a:ext cx="1109747" cy="285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FDC476-F74C-4BED-851F-ECF5F4C6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53" y="2991019"/>
            <a:ext cx="1109747" cy="28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6791A-2E00-4821-AE0C-E9CB178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3886201"/>
            <a:ext cx="1109747" cy="2855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EBB30E-D915-4B15-B092-021A6BE7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3886201"/>
            <a:ext cx="1109747" cy="2855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646F94-716E-497D-8B98-44311FDA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3886200"/>
            <a:ext cx="1109747" cy="2855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968409-E521-4A8D-BD97-7F45F14F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86201"/>
            <a:ext cx="1109747" cy="2855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EB389-EAB9-4BA8-8D46-3ADE0DED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3886201"/>
            <a:ext cx="1109747" cy="2855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CE5468-28A3-49A2-9F05-276D8FCC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4724401"/>
            <a:ext cx="1109747" cy="2855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01B559-C948-455B-953B-029873A1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4724401"/>
            <a:ext cx="1109747" cy="285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93952E-8E2F-490A-AF4A-633BF495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4724400"/>
            <a:ext cx="1109747" cy="2855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2F1439-30D0-4310-B977-AAA8BA2D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724401"/>
            <a:ext cx="1109747" cy="2855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0F30B-E9CE-40D8-A10A-8E6DD3D9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4724401"/>
            <a:ext cx="1109747" cy="285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F376EF-6487-46E1-B205-04828070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5658019"/>
            <a:ext cx="1109747" cy="2855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4E5964-46C1-4472-87E8-DCAD1F25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5658019"/>
            <a:ext cx="1109747" cy="2855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0BA28B-8A42-4F63-9736-646CBB06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658019"/>
            <a:ext cx="1109747" cy="2855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F2AABE5-D65E-4DF5-9194-D7A31259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5658019"/>
            <a:ext cx="1109747" cy="2855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4ECF6C-1DD0-40B9-9ABC-C571EA05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651687"/>
            <a:ext cx="1156910" cy="2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3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47C041-0EA4-443E-933C-77577D95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Lattice models: Strength of kernel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C65B95C-2F2E-456C-9F9D-33F926973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298576"/>
              </p:ext>
            </p:extLst>
          </p:nvPr>
        </p:nvGraphicFramePr>
        <p:xfrm>
          <a:off x="1524000" y="1676400"/>
          <a:ext cx="609600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4278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538224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29903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462645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503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0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6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1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2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31750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A8E97C5-49A2-4AC9-9CE2-C9B89E1A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53" y="2057400"/>
            <a:ext cx="1109747" cy="280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D8D86A-96BB-40B0-A7E4-C679C9F3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52727"/>
            <a:ext cx="1109747" cy="285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12DDE9-7751-4E6B-8DA7-9EC0B580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25" y="2062960"/>
            <a:ext cx="1109747" cy="285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3ABCF6-1678-46DD-9EC7-7711ADBF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50" y="2062960"/>
            <a:ext cx="1109747" cy="285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D5E52-CD55-4848-9E7D-05906A6A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062959"/>
            <a:ext cx="1109747" cy="285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218EF-09F8-4D83-A9B0-1DE594A2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78" y="2991019"/>
            <a:ext cx="1109747" cy="285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0ABDC2-45BF-458D-A303-DD1384AC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03" y="2991019"/>
            <a:ext cx="1109747" cy="285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99B194-9BA6-438C-8C1C-C303B190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3" y="2991018"/>
            <a:ext cx="1109747" cy="285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E1EDD0-5021-4309-94A4-262A3E85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28" y="2991019"/>
            <a:ext cx="1109747" cy="285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FDC476-F74C-4BED-851F-ECF5F4C6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53" y="2991019"/>
            <a:ext cx="1109747" cy="28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6791A-2E00-4821-AE0C-E9CB178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3886201"/>
            <a:ext cx="1109747" cy="2855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EBB30E-D915-4B15-B092-021A6BE7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3886201"/>
            <a:ext cx="1109747" cy="2855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646F94-716E-497D-8B98-44311FDA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3886200"/>
            <a:ext cx="1109747" cy="2855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968409-E521-4A8D-BD97-7F45F14F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86201"/>
            <a:ext cx="1109747" cy="2855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EB389-EAB9-4BA8-8D46-3ADE0DED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3886201"/>
            <a:ext cx="1109747" cy="2855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CE5468-28A3-49A2-9F05-276D8FCC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4724401"/>
            <a:ext cx="1109747" cy="2855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01B559-C948-455B-953B-029873A1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4724401"/>
            <a:ext cx="1109747" cy="285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93952E-8E2F-490A-AF4A-633BF495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4724400"/>
            <a:ext cx="1109747" cy="2855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2F1439-30D0-4310-B977-AAA8BA2D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724401"/>
            <a:ext cx="1109747" cy="2855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0F30B-E9CE-40D8-A10A-8E6DD3D9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4724401"/>
            <a:ext cx="1109747" cy="285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F376EF-6487-46E1-B205-04828070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5658019"/>
            <a:ext cx="1109747" cy="2855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4E5964-46C1-4472-87E8-DCAD1F25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5658019"/>
            <a:ext cx="1109747" cy="2855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0BA28B-8A42-4F63-9736-646CBB06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658019"/>
            <a:ext cx="1109747" cy="2855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F2AABE5-D65E-4DF5-9194-D7A31259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5658019"/>
            <a:ext cx="1109747" cy="2855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4ECF6C-1DD0-40B9-9ABC-C571EA05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651687"/>
            <a:ext cx="1156910" cy="2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1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47C041-0EA4-443E-933C-77577D95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Lattice models: Strength of kernel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C65B95C-2F2E-456C-9F9D-33F926973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545504"/>
              </p:ext>
            </p:extLst>
          </p:nvPr>
        </p:nvGraphicFramePr>
        <p:xfrm>
          <a:off x="1524000" y="1676400"/>
          <a:ext cx="609600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4278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538224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29903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462645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503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0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16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1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2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231750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A8E97C5-49A2-4AC9-9CE2-C9B89E1A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53" y="2057400"/>
            <a:ext cx="1109747" cy="280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D8D86A-96BB-40B0-A7E4-C679C9F3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52727"/>
            <a:ext cx="1109747" cy="285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12DDE9-7751-4E6B-8DA7-9EC0B580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25" y="2062960"/>
            <a:ext cx="1109747" cy="285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3ABCF6-1678-46DD-9EC7-7711ADBF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50" y="2062960"/>
            <a:ext cx="1109747" cy="285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D5E52-CD55-4848-9E7D-05906A6A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062959"/>
            <a:ext cx="1109747" cy="285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218EF-09F8-4D83-A9B0-1DE594A2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78" y="2991019"/>
            <a:ext cx="1109747" cy="285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0ABDC2-45BF-458D-A303-DD1384AC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03" y="2991019"/>
            <a:ext cx="1109747" cy="285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99B194-9BA6-438C-8C1C-C303B190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3" y="2991018"/>
            <a:ext cx="1109747" cy="285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E1EDD0-5021-4309-94A4-262A3E85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28" y="2991019"/>
            <a:ext cx="1109747" cy="285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FDC476-F74C-4BED-851F-ECF5F4C6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53" y="2991019"/>
            <a:ext cx="1109747" cy="28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6791A-2E00-4821-AE0C-E9CB178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3886201"/>
            <a:ext cx="1109747" cy="2855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EBB30E-D915-4B15-B092-021A6BE7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3886201"/>
            <a:ext cx="1109747" cy="2855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646F94-716E-497D-8B98-44311FDA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3886200"/>
            <a:ext cx="1109747" cy="2855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968409-E521-4A8D-BD97-7F45F14F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86201"/>
            <a:ext cx="1109747" cy="2855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EB389-EAB9-4BA8-8D46-3ADE0DED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3886201"/>
            <a:ext cx="1109747" cy="2855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CE5468-28A3-49A2-9F05-276D8FCC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4724401"/>
            <a:ext cx="1109747" cy="2855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01B559-C948-455B-953B-029873A1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4724401"/>
            <a:ext cx="1109747" cy="285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93952E-8E2F-490A-AF4A-633BF495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4724400"/>
            <a:ext cx="1109747" cy="2855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2F1439-30D0-4310-B977-AAA8BA2D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724401"/>
            <a:ext cx="1109747" cy="2855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0F30B-E9CE-40D8-A10A-8E6DD3D9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4724401"/>
            <a:ext cx="1109747" cy="285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F376EF-6487-46E1-B205-04828070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5658019"/>
            <a:ext cx="1109747" cy="2855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4E5964-46C1-4472-87E8-DCAD1F25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5658019"/>
            <a:ext cx="1109747" cy="2855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0BA28B-8A42-4F63-9736-646CBB06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658019"/>
            <a:ext cx="1109747" cy="2855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F2AABE5-D65E-4DF5-9194-D7A31259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5658019"/>
            <a:ext cx="1109747" cy="2855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4ECF6C-1DD0-40B9-9ABC-C571EA05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651687"/>
            <a:ext cx="1156910" cy="2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6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47C041-0EA4-443E-933C-77577D95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Lattice models: Strength of kernel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C65B95C-2F2E-456C-9F9D-33F926973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81468"/>
              </p:ext>
            </p:extLst>
          </p:nvPr>
        </p:nvGraphicFramePr>
        <p:xfrm>
          <a:off x="1524000" y="1676400"/>
          <a:ext cx="609600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4278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538224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29903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462645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503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0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6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21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1750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A8E97C5-49A2-4AC9-9CE2-C9B89E1A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53" y="2057400"/>
            <a:ext cx="1109747" cy="280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D8D86A-96BB-40B0-A7E4-C679C9F3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52727"/>
            <a:ext cx="1109747" cy="285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12DDE9-7751-4E6B-8DA7-9EC0B580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25" y="2062960"/>
            <a:ext cx="1109747" cy="285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3ABCF6-1678-46DD-9EC7-7711ADBF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50" y="2062960"/>
            <a:ext cx="1109747" cy="285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D5E52-CD55-4848-9E7D-05906A6A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062959"/>
            <a:ext cx="1109747" cy="285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218EF-09F8-4D83-A9B0-1DE594A2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78" y="2991019"/>
            <a:ext cx="1109747" cy="285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0ABDC2-45BF-458D-A303-DD1384AC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03" y="2991019"/>
            <a:ext cx="1109747" cy="285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99B194-9BA6-438C-8C1C-C303B190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3" y="2991018"/>
            <a:ext cx="1109747" cy="285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E1EDD0-5021-4309-94A4-262A3E85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28" y="2991019"/>
            <a:ext cx="1109747" cy="285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FDC476-F74C-4BED-851F-ECF5F4C6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53" y="2991019"/>
            <a:ext cx="1109747" cy="28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6791A-2E00-4821-AE0C-E9CB178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3886201"/>
            <a:ext cx="1109747" cy="2855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EBB30E-D915-4B15-B092-021A6BE7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3886201"/>
            <a:ext cx="1109747" cy="2855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646F94-716E-497D-8B98-44311FDA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3886200"/>
            <a:ext cx="1109747" cy="2855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968409-E521-4A8D-BD97-7F45F14F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86201"/>
            <a:ext cx="1109747" cy="2855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EB389-EAB9-4BA8-8D46-3ADE0DED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3886201"/>
            <a:ext cx="1109747" cy="2855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CE5468-28A3-49A2-9F05-276D8FCC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4724401"/>
            <a:ext cx="1109747" cy="2855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01B559-C948-455B-953B-029873A1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4724401"/>
            <a:ext cx="1109747" cy="285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93952E-8E2F-490A-AF4A-633BF495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4724400"/>
            <a:ext cx="1109747" cy="2855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2F1439-30D0-4310-B977-AAA8BA2D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724401"/>
            <a:ext cx="1109747" cy="2855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0F30B-E9CE-40D8-A10A-8E6DD3D9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4724401"/>
            <a:ext cx="1109747" cy="285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F376EF-6487-46E1-B205-04828070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5658019"/>
            <a:ext cx="1109747" cy="2855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4E5964-46C1-4472-87E8-DCAD1F25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5658019"/>
            <a:ext cx="1109747" cy="2855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0BA28B-8A42-4F63-9736-646CBB06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658019"/>
            <a:ext cx="1109747" cy="2855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F2AABE5-D65E-4DF5-9194-D7A31259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5658019"/>
            <a:ext cx="1109747" cy="2855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4ECF6C-1DD0-40B9-9ABC-C571EA05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651687"/>
            <a:ext cx="1156910" cy="2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47C041-0EA4-443E-933C-77577D950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Lattice models: It matters where you start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C65B95C-2F2E-456C-9F9D-33F926973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87152"/>
              </p:ext>
            </p:extLst>
          </p:nvPr>
        </p:nvGraphicFramePr>
        <p:xfrm>
          <a:off x="1524000" y="1676400"/>
          <a:ext cx="609600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04278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38538224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09299036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44626457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5503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CC00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80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67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215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31750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FA8E97C5-49A2-4AC9-9CE2-C9B89E1A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53" y="2057400"/>
            <a:ext cx="1109747" cy="280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D8D86A-96BB-40B0-A7E4-C679C9F3A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052727"/>
            <a:ext cx="1109747" cy="2855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12DDE9-7751-4E6B-8DA7-9EC0B5805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25" y="2062960"/>
            <a:ext cx="1109747" cy="285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3ABCF6-1678-46DD-9EC7-7711ADBF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350" y="2062960"/>
            <a:ext cx="1109747" cy="285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AD5E52-CD55-4848-9E7D-05906A6A0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062959"/>
            <a:ext cx="1109747" cy="285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218EF-09F8-4D83-A9B0-1DE594A2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278" y="2991019"/>
            <a:ext cx="1109747" cy="285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0ABDC2-45BF-458D-A303-DD1384AC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403" y="2991019"/>
            <a:ext cx="1109747" cy="285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99B194-9BA6-438C-8C1C-C303B190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53" y="2991018"/>
            <a:ext cx="1109747" cy="2855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E1EDD0-5021-4309-94A4-262A3E85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28" y="2991019"/>
            <a:ext cx="1109747" cy="285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FDC476-F74C-4BED-851F-ECF5F4C6B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53" y="2991019"/>
            <a:ext cx="1109747" cy="285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0B6791A-2E00-4821-AE0C-E9CB178E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3886201"/>
            <a:ext cx="1109747" cy="2855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EBB30E-D915-4B15-B092-021A6BE7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3886201"/>
            <a:ext cx="1109747" cy="2855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646F94-716E-497D-8B98-44311FDA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3886200"/>
            <a:ext cx="1109747" cy="2855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5968409-E521-4A8D-BD97-7F45F14FF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86201"/>
            <a:ext cx="1109747" cy="2855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1CEB389-EAB9-4BA8-8D46-3ADE0DED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3886201"/>
            <a:ext cx="1109747" cy="2855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CE5468-28A3-49A2-9F05-276D8FCCA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4724401"/>
            <a:ext cx="1109747" cy="28558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01B559-C948-455B-953B-029873A11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4724401"/>
            <a:ext cx="1109747" cy="2855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93952E-8E2F-490A-AF4A-633BF495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925" y="4724400"/>
            <a:ext cx="1109747" cy="2855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2F1439-30D0-4310-B977-AAA8BA2D1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724401"/>
            <a:ext cx="1109747" cy="2855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10F30B-E9CE-40D8-A10A-8E6DD3D95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4724401"/>
            <a:ext cx="1109747" cy="28558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F376EF-6487-46E1-B205-04828070F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150" y="5658019"/>
            <a:ext cx="1109747" cy="2855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34E5964-46C1-4472-87E8-DCAD1F253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275" y="5658019"/>
            <a:ext cx="1109747" cy="28558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0BA28B-8A42-4F63-9736-646CBB06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658019"/>
            <a:ext cx="1109747" cy="28558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F2AABE5-D65E-4DF5-9194-D7A312595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5" y="5658019"/>
            <a:ext cx="1109747" cy="2855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64ECF6C-1DD0-40B9-9ABC-C571EA057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651687"/>
            <a:ext cx="1156910" cy="29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1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ipples overhead Stock Photos - Page 1 : Masterfile">
            <a:extLst>
              <a:ext uri="{FF2B5EF4-FFF2-40B4-BE49-F238E27FC236}">
                <a16:creationId xmlns:a16="http://schemas.microsoft.com/office/drawing/2014/main" id="{DC17A061-1A2C-4148-8D74-3D9FFB298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8" y="76200"/>
            <a:ext cx="42862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8A12E3-645C-4EA0-B8E6-02C24662A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18" y="2045244"/>
            <a:ext cx="5632243" cy="47010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6CA48-63BB-44CE-B32D-C19FEC5C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9" y="3657600"/>
            <a:ext cx="4420158" cy="29482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48939-561F-4D39-82AA-0AF66C212B1A}"/>
              </a:ext>
            </a:extLst>
          </p:cNvPr>
          <p:cNvSpPr txBox="1"/>
          <p:nvPr/>
        </p:nvSpPr>
        <p:spPr>
          <a:xfrm>
            <a:off x="4518797" y="114146"/>
            <a:ext cx="42862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Like ripples in terms of timing and effect; with the potential for a lot of complexity</a:t>
            </a:r>
          </a:p>
        </p:txBody>
      </p:sp>
    </p:spTree>
    <p:extLst>
      <p:ext uri="{BB962C8B-B14F-4D97-AF65-F5344CB8AC3E}">
        <p14:creationId xmlns:p14="http://schemas.microsoft.com/office/powerpoint/2010/main" val="302581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11C449-97C4-4C9D-89A8-84F8634A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More complex versions: graphs of subpopulations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EE921A-798D-49B3-84CB-2D3648943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00200"/>
            <a:ext cx="6953250" cy="4735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4C77AC-5F1E-4888-9030-E31EF6E8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1" y="2819400"/>
            <a:ext cx="1109747" cy="28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C0093E-9C6B-4CCE-8730-812BC4FE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895600"/>
            <a:ext cx="1109747" cy="28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D7C46-8CBC-49CF-9CE8-ECB6842B9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676820"/>
            <a:ext cx="1109747" cy="285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A4BA1-525D-4514-98E7-F21824007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995381"/>
            <a:ext cx="1109747" cy="285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E3923-9B44-489E-8470-06F39424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370" y="3939494"/>
            <a:ext cx="1109747" cy="285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55B82-BD96-4A8B-BECF-9C739DDA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27" y="3501201"/>
            <a:ext cx="1109747" cy="28558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2D0AFA-5F13-470D-B40F-335E004DCACE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1721365" y="3104981"/>
            <a:ext cx="44879" cy="8345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0BCB8FF-3D22-4FBD-800A-51764BA93B28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1721365" y="3104981"/>
            <a:ext cx="1555236" cy="39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CC2109-3519-4F5C-861C-2DD7231880E7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2321117" y="3786782"/>
            <a:ext cx="955484" cy="2955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461DAC-A621-4FA2-A738-7890A7EEBA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276238" y="2962191"/>
            <a:ext cx="2067162" cy="17598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86B745-5938-422C-BFCD-21BEE42439B5}"/>
              </a:ext>
            </a:extLst>
          </p:cNvPr>
          <p:cNvCxnSpPr>
            <a:cxnSpLocks/>
            <a:stCxn id="10" idx="3"/>
            <a:endCxn id="8" idx="2"/>
          </p:cNvCxnSpPr>
          <p:nvPr/>
        </p:nvCxnSpPr>
        <p:spPr>
          <a:xfrm flipV="1">
            <a:off x="3831474" y="3280962"/>
            <a:ext cx="1066800" cy="3630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19EE80-5014-4F13-8FFC-01F4D50F40F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5453147" y="3138172"/>
            <a:ext cx="414253" cy="68143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BDDF14-1016-4D01-9306-6B27AF3E52B9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 flipV="1">
            <a:off x="5453147" y="3038391"/>
            <a:ext cx="1023853" cy="9978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E2AD53-A8CB-4B70-93EF-548846AB3590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6422274" y="3181181"/>
            <a:ext cx="609600" cy="4956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C38482-F7C5-40FE-8564-86AB731336BE}"/>
              </a:ext>
            </a:extLst>
          </p:cNvPr>
          <p:cNvSpPr txBox="1"/>
          <p:nvPr/>
        </p:nvSpPr>
        <p:spPr>
          <a:xfrm>
            <a:off x="990600" y="5365000"/>
            <a:ext cx="80010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If line thickness between subpopulations is strength of coupling, how would you translate this into the modeling machinery we have built up today?</a:t>
            </a:r>
          </a:p>
        </p:txBody>
      </p:sp>
    </p:spTree>
    <p:extLst>
      <p:ext uri="{BB962C8B-B14F-4D97-AF65-F5344CB8AC3E}">
        <p14:creationId xmlns:p14="http://schemas.microsoft.com/office/powerpoint/2010/main" val="256586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5E6FC5-E0C0-4932-B310-8060E388C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7772400" cy="4910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5AB88A-E39B-4EF5-99CB-5B53CF63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257800"/>
            <a:ext cx="5257800" cy="13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B85C2-9F6D-4B87-831F-F60F984B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Geographic spread of COVID19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3F391-3500-43A6-87A9-77DB5EEAA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https://youtu.be/J1pPytSRe-s</a:t>
            </a:r>
          </a:p>
        </p:txBody>
      </p:sp>
      <p:pic>
        <p:nvPicPr>
          <p:cNvPr id="5" name="Online Media 4" title="World Map Timelapse of the Coronavirus (January 20 to April 1)">
            <a:hlinkClick r:id="" action="ppaction://media"/>
            <a:extLst>
              <a:ext uri="{FF2B5EF4-FFF2-40B4-BE49-F238E27FC236}">
                <a16:creationId xmlns:a16="http://schemas.microsoft.com/office/drawing/2014/main" id="{FA4C3B18-0DD1-47E7-BA40-EDB9A74EC92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4000" y="25908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5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8B23-92E1-40AC-8837-828B086D5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NETWORKS: INDIVIDUAL (STOCHASTIC) MODELS WITH EXPLICIT CONTACT STRUCTURES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BCB67-ADDB-4C16-98EC-ABC9CA8AE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41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B106D9CE-7355-472F-BD4F-97F2055466B6}"/>
              </a:ext>
            </a:extLst>
          </p:cNvPr>
          <p:cNvSpPr/>
          <p:nvPr/>
        </p:nvSpPr>
        <p:spPr>
          <a:xfrm>
            <a:off x="2895600" y="19812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0B4F9A-7F54-4BF2-B742-EB3B72B0B8C3}"/>
              </a:ext>
            </a:extLst>
          </p:cNvPr>
          <p:cNvSpPr/>
          <p:nvPr/>
        </p:nvSpPr>
        <p:spPr>
          <a:xfrm>
            <a:off x="5905502" y="19812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4C7A54-D47D-44EC-AFCA-34D3DF332A0C}"/>
              </a:ext>
            </a:extLst>
          </p:cNvPr>
          <p:cNvSpPr/>
          <p:nvPr/>
        </p:nvSpPr>
        <p:spPr>
          <a:xfrm>
            <a:off x="2781300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51694DC-361B-46A2-BE01-729E0ECC8770}"/>
              </a:ext>
            </a:extLst>
          </p:cNvPr>
          <p:cNvSpPr/>
          <p:nvPr/>
        </p:nvSpPr>
        <p:spPr>
          <a:xfrm>
            <a:off x="73914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E826F2-003F-4F1A-8F6A-3CC46BFCBFF6}"/>
              </a:ext>
            </a:extLst>
          </p:cNvPr>
          <p:cNvSpPr/>
          <p:nvPr/>
        </p:nvSpPr>
        <p:spPr>
          <a:xfrm>
            <a:off x="16764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4BA4883-7C56-4CAE-ACB5-B81D48E6DF58}"/>
              </a:ext>
            </a:extLst>
          </p:cNvPr>
          <p:cNvSpPr/>
          <p:nvPr/>
        </p:nvSpPr>
        <p:spPr>
          <a:xfrm>
            <a:off x="5905502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0A33B20-7041-4B10-85C6-B1E34AB2542F}"/>
              </a:ext>
            </a:extLst>
          </p:cNvPr>
          <p:cNvSpPr/>
          <p:nvPr/>
        </p:nvSpPr>
        <p:spPr>
          <a:xfrm>
            <a:off x="44196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 network is made up of nodes (people) and edges (connections over which transmission could occur)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9FB99E-6A6A-434D-B80B-071B168514BA}"/>
              </a:ext>
            </a:extLst>
          </p:cNvPr>
          <p:cNvCxnSpPr>
            <a:cxnSpLocks/>
            <a:stCxn id="88" idx="5"/>
            <a:endCxn id="94" idx="1"/>
          </p:cNvCxnSpPr>
          <p:nvPr/>
        </p:nvCxnSpPr>
        <p:spPr>
          <a:xfrm>
            <a:off x="3090722" y="2176322"/>
            <a:ext cx="1362356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546B29F-1093-48FA-A858-EAF12CE89569}"/>
              </a:ext>
            </a:extLst>
          </p:cNvPr>
          <p:cNvCxnSpPr>
            <a:cxnSpLocks/>
            <a:stCxn id="89" idx="3"/>
            <a:endCxn id="94" idx="7"/>
          </p:cNvCxnSpPr>
          <p:nvPr/>
        </p:nvCxnSpPr>
        <p:spPr>
          <a:xfrm flipH="1">
            <a:off x="4614722" y="2176322"/>
            <a:ext cx="1324258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EC13A8-2404-418A-A126-93931B67C7B7}"/>
              </a:ext>
            </a:extLst>
          </p:cNvPr>
          <p:cNvCxnSpPr>
            <a:cxnSpLocks/>
            <a:stCxn id="91" idx="2"/>
            <a:endCxn id="94" idx="6"/>
          </p:cNvCxnSpPr>
          <p:nvPr/>
        </p:nvCxnSpPr>
        <p:spPr>
          <a:xfrm flipH="1">
            <a:off x="4648200" y="3429000"/>
            <a:ext cx="274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0DE50E3-AEF6-43C9-85D1-680334060D10}"/>
              </a:ext>
            </a:extLst>
          </p:cNvPr>
          <p:cNvCxnSpPr>
            <a:cxnSpLocks/>
            <a:stCxn id="94" idx="3"/>
            <a:endCxn id="90" idx="7"/>
          </p:cNvCxnSpPr>
          <p:nvPr/>
        </p:nvCxnSpPr>
        <p:spPr>
          <a:xfrm flipH="1">
            <a:off x="2976422" y="3509822"/>
            <a:ext cx="1476656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5DD9499-15DF-4F59-A778-7F6BA7083F00}"/>
              </a:ext>
            </a:extLst>
          </p:cNvPr>
          <p:cNvCxnSpPr>
            <a:cxnSpLocks/>
            <a:stCxn id="93" idx="1"/>
            <a:endCxn id="94" idx="5"/>
          </p:cNvCxnSpPr>
          <p:nvPr/>
        </p:nvCxnSpPr>
        <p:spPr>
          <a:xfrm flipH="1" flipV="1">
            <a:off x="4614722" y="3509822"/>
            <a:ext cx="1324258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9C7850D-A1D3-4D5E-8E61-EDD16C356182}"/>
              </a:ext>
            </a:extLst>
          </p:cNvPr>
          <p:cNvCxnSpPr>
            <a:cxnSpLocks/>
            <a:stCxn id="94" idx="2"/>
            <a:endCxn id="92" idx="6"/>
          </p:cNvCxnSpPr>
          <p:nvPr/>
        </p:nvCxnSpPr>
        <p:spPr>
          <a:xfrm flipH="1">
            <a:off x="1905000" y="3429000"/>
            <a:ext cx="2514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781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B106D9CE-7355-472F-BD4F-97F2055466B6}"/>
              </a:ext>
            </a:extLst>
          </p:cNvPr>
          <p:cNvSpPr/>
          <p:nvPr/>
        </p:nvSpPr>
        <p:spPr>
          <a:xfrm>
            <a:off x="2895600" y="19812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0B4F9A-7F54-4BF2-B742-EB3B72B0B8C3}"/>
              </a:ext>
            </a:extLst>
          </p:cNvPr>
          <p:cNvSpPr/>
          <p:nvPr/>
        </p:nvSpPr>
        <p:spPr>
          <a:xfrm>
            <a:off x="5905502" y="19812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4C7A54-D47D-44EC-AFCA-34D3DF332A0C}"/>
              </a:ext>
            </a:extLst>
          </p:cNvPr>
          <p:cNvSpPr/>
          <p:nvPr/>
        </p:nvSpPr>
        <p:spPr>
          <a:xfrm>
            <a:off x="2781300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51694DC-361B-46A2-BE01-729E0ECC8770}"/>
              </a:ext>
            </a:extLst>
          </p:cNvPr>
          <p:cNvSpPr/>
          <p:nvPr/>
        </p:nvSpPr>
        <p:spPr>
          <a:xfrm>
            <a:off x="73914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E826F2-003F-4F1A-8F6A-3CC46BFCBFF6}"/>
              </a:ext>
            </a:extLst>
          </p:cNvPr>
          <p:cNvSpPr/>
          <p:nvPr/>
        </p:nvSpPr>
        <p:spPr>
          <a:xfrm>
            <a:off x="16764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4BA4883-7C56-4CAE-ACB5-B81D48E6DF58}"/>
              </a:ext>
            </a:extLst>
          </p:cNvPr>
          <p:cNvSpPr/>
          <p:nvPr/>
        </p:nvSpPr>
        <p:spPr>
          <a:xfrm>
            <a:off x="5905502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0A33B20-7041-4B10-85C6-B1E34AB2542F}"/>
              </a:ext>
            </a:extLst>
          </p:cNvPr>
          <p:cNvSpPr/>
          <p:nvPr/>
        </p:nvSpPr>
        <p:spPr>
          <a:xfrm>
            <a:off x="4419600" y="33147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Each person has a state (susceptible [white]; infectious [red]) at each point in time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9FB99E-6A6A-434D-B80B-071B168514BA}"/>
              </a:ext>
            </a:extLst>
          </p:cNvPr>
          <p:cNvCxnSpPr>
            <a:cxnSpLocks/>
            <a:stCxn id="88" idx="5"/>
            <a:endCxn id="94" idx="1"/>
          </p:cNvCxnSpPr>
          <p:nvPr/>
        </p:nvCxnSpPr>
        <p:spPr>
          <a:xfrm>
            <a:off x="3090722" y="2176322"/>
            <a:ext cx="1362356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546B29F-1093-48FA-A858-EAF12CE89569}"/>
              </a:ext>
            </a:extLst>
          </p:cNvPr>
          <p:cNvCxnSpPr>
            <a:cxnSpLocks/>
            <a:stCxn id="89" idx="3"/>
            <a:endCxn id="94" idx="7"/>
          </p:cNvCxnSpPr>
          <p:nvPr/>
        </p:nvCxnSpPr>
        <p:spPr>
          <a:xfrm flipH="1">
            <a:off x="4614722" y="2176322"/>
            <a:ext cx="1324258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EC13A8-2404-418A-A126-93931B67C7B7}"/>
              </a:ext>
            </a:extLst>
          </p:cNvPr>
          <p:cNvCxnSpPr>
            <a:cxnSpLocks/>
            <a:stCxn id="91" idx="2"/>
            <a:endCxn id="94" idx="6"/>
          </p:cNvCxnSpPr>
          <p:nvPr/>
        </p:nvCxnSpPr>
        <p:spPr>
          <a:xfrm flipH="1">
            <a:off x="4648200" y="3429000"/>
            <a:ext cx="274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0DE50E3-AEF6-43C9-85D1-680334060D10}"/>
              </a:ext>
            </a:extLst>
          </p:cNvPr>
          <p:cNvCxnSpPr>
            <a:cxnSpLocks/>
            <a:stCxn id="94" idx="3"/>
            <a:endCxn id="90" idx="7"/>
          </p:cNvCxnSpPr>
          <p:nvPr/>
        </p:nvCxnSpPr>
        <p:spPr>
          <a:xfrm flipH="1">
            <a:off x="2976422" y="3509822"/>
            <a:ext cx="1476656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5DD9499-15DF-4F59-A778-7F6BA7083F00}"/>
              </a:ext>
            </a:extLst>
          </p:cNvPr>
          <p:cNvCxnSpPr>
            <a:cxnSpLocks/>
            <a:stCxn id="93" idx="1"/>
            <a:endCxn id="94" idx="5"/>
          </p:cNvCxnSpPr>
          <p:nvPr/>
        </p:nvCxnSpPr>
        <p:spPr>
          <a:xfrm flipH="1" flipV="1">
            <a:off x="4614722" y="3509822"/>
            <a:ext cx="1324258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9C7850D-A1D3-4D5E-8E61-EDD16C356182}"/>
              </a:ext>
            </a:extLst>
          </p:cNvPr>
          <p:cNvCxnSpPr>
            <a:cxnSpLocks/>
            <a:stCxn id="94" idx="2"/>
            <a:endCxn id="92" idx="6"/>
          </p:cNvCxnSpPr>
          <p:nvPr/>
        </p:nvCxnSpPr>
        <p:spPr>
          <a:xfrm flipH="1">
            <a:off x="1905000" y="3429000"/>
            <a:ext cx="2514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617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B106D9CE-7355-472F-BD4F-97F2055466B6}"/>
              </a:ext>
            </a:extLst>
          </p:cNvPr>
          <p:cNvSpPr/>
          <p:nvPr/>
        </p:nvSpPr>
        <p:spPr>
          <a:xfrm>
            <a:off x="2895600" y="19812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0B4F9A-7F54-4BF2-B742-EB3B72B0B8C3}"/>
              </a:ext>
            </a:extLst>
          </p:cNvPr>
          <p:cNvSpPr/>
          <p:nvPr/>
        </p:nvSpPr>
        <p:spPr>
          <a:xfrm>
            <a:off x="5905502" y="19812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4C7A54-D47D-44EC-AFCA-34D3DF332A0C}"/>
              </a:ext>
            </a:extLst>
          </p:cNvPr>
          <p:cNvSpPr/>
          <p:nvPr/>
        </p:nvSpPr>
        <p:spPr>
          <a:xfrm>
            <a:off x="2781300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51694DC-361B-46A2-BE01-729E0ECC8770}"/>
              </a:ext>
            </a:extLst>
          </p:cNvPr>
          <p:cNvSpPr/>
          <p:nvPr/>
        </p:nvSpPr>
        <p:spPr>
          <a:xfrm>
            <a:off x="73914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E826F2-003F-4F1A-8F6A-3CC46BFCBFF6}"/>
              </a:ext>
            </a:extLst>
          </p:cNvPr>
          <p:cNvSpPr/>
          <p:nvPr/>
        </p:nvSpPr>
        <p:spPr>
          <a:xfrm>
            <a:off x="16764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4BA4883-7C56-4CAE-ACB5-B81D48E6DF58}"/>
              </a:ext>
            </a:extLst>
          </p:cNvPr>
          <p:cNvSpPr/>
          <p:nvPr/>
        </p:nvSpPr>
        <p:spPr>
          <a:xfrm>
            <a:off x="5905502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0A33B20-7041-4B10-85C6-B1E34AB2542F}"/>
              </a:ext>
            </a:extLst>
          </p:cNvPr>
          <p:cNvSpPr/>
          <p:nvPr/>
        </p:nvSpPr>
        <p:spPr>
          <a:xfrm>
            <a:off x="4419600" y="33147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Those who are susceptible are at risk of acquiring infection at the next time step if one of they are connected to 1 or more people who are infected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9FB99E-6A6A-434D-B80B-071B168514BA}"/>
              </a:ext>
            </a:extLst>
          </p:cNvPr>
          <p:cNvCxnSpPr>
            <a:cxnSpLocks/>
            <a:stCxn id="88" idx="5"/>
            <a:endCxn id="94" idx="1"/>
          </p:cNvCxnSpPr>
          <p:nvPr/>
        </p:nvCxnSpPr>
        <p:spPr>
          <a:xfrm>
            <a:off x="3090722" y="2176322"/>
            <a:ext cx="1362356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546B29F-1093-48FA-A858-EAF12CE89569}"/>
              </a:ext>
            </a:extLst>
          </p:cNvPr>
          <p:cNvCxnSpPr>
            <a:cxnSpLocks/>
            <a:stCxn id="89" idx="3"/>
            <a:endCxn id="94" idx="7"/>
          </p:cNvCxnSpPr>
          <p:nvPr/>
        </p:nvCxnSpPr>
        <p:spPr>
          <a:xfrm flipH="1">
            <a:off x="4614722" y="2176322"/>
            <a:ext cx="1324258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EC13A8-2404-418A-A126-93931B67C7B7}"/>
              </a:ext>
            </a:extLst>
          </p:cNvPr>
          <p:cNvCxnSpPr>
            <a:cxnSpLocks/>
            <a:stCxn id="91" idx="2"/>
            <a:endCxn id="94" idx="6"/>
          </p:cNvCxnSpPr>
          <p:nvPr/>
        </p:nvCxnSpPr>
        <p:spPr>
          <a:xfrm flipH="1">
            <a:off x="4648200" y="3429000"/>
            <a:ext cx="274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0DE50E3-AEF6-43C9-85D1-680334060D10}"/>
              </a:ext>
            </a:extLst>
          </p:cNvPr>
          <p:cNvCxnSpPr>
            <a:cxnSpLocks/>
            <a:stCxn id="94" idx="3"/>
            <a:endCxn id="90" idx="7"/>
          </p:cNvCxnSpPr>
          <p:nvPr/>
        </p:nvCxnSpPr>
        <p:spPr>
          <a:xfrm flipH="1">
            <a:off x="2976422" y="3509822"/>
            <a:ext cx="1476656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5DD9499-15DF-4F59-A778-7F6BA7083F00}"/>
              </a:ext>
            </a:extLst>
          </p:cNvPr>
          <p:cNvCxnSpPr>
            <a:cxnSpLocks/>
            <a:stCxn id="93" idx="1"/>
            <a:endCxn id="94" idx="5"/>
          </p:cNvCxnSpPr>
          <p:nvPr/>
        </p:nvCxnSpPr>
        <p:spPr>
          <a:xfrm flipH="1" flipV="1">
            <a:off x="4614722" y="3509822"/>
            <a:ext cx="1324258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9C7850D-A1D3-4D5E-8E61-EDD16C356182}"/>
              </a:ext>
            </a:extLst>
          </p:cNvPr>
          <p:cNvCxnSpPr>
            <a:cxnSpLocks/>
            <a:stCxn id="94" idx="2"/>
            <a:endCxn id="92" idx="6"/>
          </p:cNvCxnSpPr>
          <p:nvPr/>
        </p:nvCxnSpPr>
        <p:spPr>
          <a:xfrm flipH="1">
            <a:off x="1905000" y="3429000"/>
            <a:ext cx="2514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542C18-C1BD-43CB-A519-E0277FC1D2E7}"/>
              </a:ext>
            </a:extLst>
          </p:cNvPr>
          <p:cNvSpPr txBox="1"/>
          <p:nvPr/>
        </p:nvSpPr>
        <p:spPr>
          <a:xfrm>
            <a:off x="4267200" y="5791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If this is time step t, who is at risk of infection at time step t+1?</a:t>
            </a:r>
          </a:p>
        </p:txBody>
      </p:sp>
    </p:spTree>
    <p:extLst>
      <p:ext uri="{BB962C8B-B14F-4D97-AF65-F5344CB8AC3E}">
        <p14:creationId xmlns:p14="http://schemas.microsoft.com/office/powerpoint/2010/main" val="236196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B106D9CE-7355-472F-BD4F-97F2055466B6}"/>
              </a:ext>
            </a:extLst>
          </p:cNvPr>
          <p:cNvSpPr/>
          <p:nvPr/>
        </p:nvSpPr>
        <p:spPr>
          <a:xfrm>
            <a:off x="2895600" y="19812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0B4F9A-7F54-4BF2-B742-EB3B72B0B8C3}"/>
              </a:ext>
            </a:extLst>
          </p:cNvPr>
          <p:cNvSpPr/>
          <p:nvPr/>
        </p:nvSpPr>
        <p:spPr>
          <a:xfrm>
            <a:off x="5905502" y="19812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4C7A54-D47D-44EC-AFCA-34D3DF332A0C}"/>
              </a:ext>
            </a:extLst>
          </p:cNvPr>
          <p:cNvSpPr/>
          <p:nvPr/>
        </p:nvSpPr>
        <p:spPr>
          <a:xfrm>
            <a:off x="2781300" y="45720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51694DC-361B-46A2-BE01-729E0ECC8770}"/>
              </a:ext>
            </a:extLst>
          </p:cNvPr>
          <p:cNvSpPr/>
          <p:nvPr/>
        </p:nvSpPr>
        <p:spPr>
          <a:xfrm>
            <a:off x="73914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E826F2-003F-4F1A-8F6A-3CC46BFCBFF6}"/>
              </a:ext>
            </a:extLst>
          </p:cNvPr>
          <p:cNvSpPr/>
          <p:nvPr/>
        </p:nvSpPr>
        <p:spPr>
          <a:xfrm>
            <a:off x="16764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4BA4883-7C56-4CAE-ACB5-B81D48E6DF58}"/>
              </a:ext>
            </a:extLst>
          </p:cNvPr>
          <p:cNvSpPr/>
          <p:nvPr/>
        </p:nvSpPr>
        <p:spPr>
          <a:xfrm>
            <a:off x="5905502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0A33B20-7041-4B10-85C6-B1E34AB2542F}"/>
              </a:ext>
            </a:extLst>
          </p:cNvPr>
          <p:cNvSpPr/>
          <p:nvPr/>
        </p:nvSpPr>
        <p:spPr>
          <a:xfrm>
            <a:off x="44196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Those who are susceptible are at risk of acquiring infection at the next time step if one of they are connected to 1 or more people who are infected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9FB99E-6A6A-434D-B80B-071B168514BA}"/>
              </a:ext>
            </a:extLst>
          </p:cNvPr>
          <p:cNvCxnSpPr>
            <a:cxnSpLocks/>
            <a:stCxn id="88" idx="5"/>
            <a:endCxn id="94" idx="1"/>
          </p:cNvCxnSpPr>
          <p:nvPr/>
        </p:nvCxnSpPr>
        <p:spPr>
          <a:xfrm>
            <a:off x="3090722" y="2176322"/>
            <a:ext cx="1362356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546B29F-1093-48FA-A858-EAF12CE89569}"/>
              </a:ext>
            </a:extLst>
          </p:cNvPr>
          <p:cNvCxnSpPr>
            <a:cxnSpLocks/>
            <a:stCxn id="89" idx="3"/>
            <a:endCxn id="94" idx="7"/>
          </p:cNvCxnSpPr>
          <p:nvPr/>
        </p:nvCxnSpPr>
        <p:spPr>
          <a:xfrm flipH="1">
            <a:off x="4614722" y="2176322"/>
            <a:ext cx="1324258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EC13A8-2404-418A-A126-93931B67C7B7}"/>
              </a:ext>
            </a:extLst>
          </p:cNvPr>
          <p:cNvCxnSpPr>
            <a:cxnSpLocks/>
            <a:stCxn id="91" idx="2"/>
            <a:endCxn id="94" idx="6"/>
          </p:cNvCxnSpPr>
          <p:nvPr/>
        </p:nvCxnSpPr>
        <p:spPr>
          <a:xfrm flipH="1">
            <a:off x="4648200" y="3429000"/>
            <a:ext cx="274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0DE50E3-AEF6-43C9-85D1-680334060D10}"/>
              </a:ext>
            </a:extLst>
          </p:cNvPr>
          <p:cNvCxnSpPr>
            <a:cxnSpLocks/>
            <a:stCxn id="94" idx="3"/>
            <a:endCxn id="90" idx="7"/>
          </p:cNvCxnSpPr>
          <p:nvPr/>
        </p:nvCxnSpPr>
        <p:spPr>
          <a:xfrm flipH="1">
            <a:off x="2976422" y="3509822"/>
            <a:ext cx="1476656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5DD9499-15DF-4F59-A778-7F6BA7083F00}"/>
              </a:ext>
            </a:extLst>
          </p:cNvPr>
          <p:cNvCxnSpPr>
            <a:cxnSpLocks/>
            <a:stCxn id="93" idx="1"/>
            <a:endCxn id="94" idx="5"/>
          </p:cNvCxnSpPr>
          <p:nvPr/>
        </p:nvCxnSpPr>
        <p:spPr>
          <a:xfrm flipH="1" flipV="1">
            <a:off x="4614722" y="3509822"/>
            <a:ext cx="1324258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9C7850D-A1D3-4D5E-8E61-EDD16C356182}"/>
              </a:ext>
            </a:extLst>
          </p:cNvPr>
          <p:cNvCxnSpPr>
            <a:cxnSpLocks/>
            <a:stCxn id="94" idx="2"/>
            <a:endCxn id="92" idx="6"/>
          </p:cNvCxnSpPr>
          <p:nvPr/>
        </p:nvCxnSpPr>
        <p:spPr>
          <a:xfrm flipH="1">
            <a:off x="1905000" y="3429000"/>
            <a:ext cx="2514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542C18-C1BD-43CB-A519-E0277FC1D2E7}"/>
              </a:ext>
            </a:extLst>
          </p:cNvPr>
          <p:cNvSpPr txBox="1"/>
          <p:nvPr/>
        </p:nvSpPr>
        <p:spPr>
          <a:xfrm>
            <a:off x="4267200" y="5791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Who is at risk in time step t+1? And in time step </a:t>
            </a:r>
            <a:r>
              <a:rPr lang="en-US" sz="2400" b="1" i="1" dirty="0">
                <a:latin typeface="+mj-lt"/>
              </a:rPr>
              <a:t>t+2</a:t>
            </a:r>
            <a:r>
              <a:rPr lang="en-US" sz="2400" b="1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7860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B106D9CE-7355-472F-BD4F-97F2055466B6}"/>
              </a:ext>
            </a:extLst>
          </p:cNvPr>
          <p:cNvSpPr/>
          <p:nvPr/>
        </p:nvSpPr>
        <p:spPr>
          <a:xfrm>
            <a:off x="2895600" y="19812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0B4F9A-7F54-4BF2-B742-EB3B72B0B8C3}"/>
              </a:ext>
            </a:extLst>
          </p:cNvPr>
          <p:cNvSpPr/>
          <p:nvPr/>
        </p:nvSpPr>
        <p:spPr>
          <a:xfrm>
            <a:off x="5905502" y="19812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4C7A54-D47D-44EC-AFCA-34D3DF332A0C}"/>
              </a:ext>
            </a:extLst>
          </p:cNvPr>
          <p:cNvSpPr/>
          <p:nvPr/>
        </p:nvSpPr>
        <p:spPr>
          <a:xfrm>
            <a:off x="2781300" y="45720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51694DC-361B-46A2-BE01-729E0ECC8770}"/>
              </a:ext>
            </a:extLst>
          </p:cNvPr>
          <p:cNvSpPr/>
          <p:nvPr/>
        </p:nvSpPr>
        <p:spPr>
          <a:xfrm>
            <a:off x="73914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E826F2-003F-4F1A-8F6A-3CC46BFCBFF6}"/>
              </a:ext>
            </a:extLst>
          </p:cNvPr>
          <p:cNvSpPr/>
          <p:nvPr/>
        </p:nvSpPr>
        <p:spPr>
          <a:xfrm>
            <a:off x="1676400" y="33147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4BA4883-7C56-4CAE-ACB5-B81D48E6DF58}"/>
              </a:ext>
            </a:extLst>
          </p:cNvPr>
          <p:cNvSpPr/>
          <p:nvPr/>
        </p:nvSpPr>
        <p:spPr>
          <a:xfrm>
            <a:off x="5905502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0A33B20-7041-4B10-85C6-B1E34AB2542F}"/>
              </a:ext>
            </a:extLst>
          </p:cNvPr>
          <p:cNvSpPr/>
          <p:nvPr/>
        </p:nvSpPr>
        <p:spPr>
          <a:xfrm>
            <a:off x="44196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Typically one’s risk is higher if one is connected to more infectious people who could transmit to them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9FB99E-6A6A-434D-B80B-071B168514BA}"/>
              </a:ext>
            </a:extLst>
          </p:cNvPr>
          <p:cNvCxnSpPr>
            <a:cxnSpLocks/>
            <a:stCxn id="88" idx="5"/>
            <a:endCxn id="94" idx="1"/>
          </p:cNvCxnSpPr>
          <p:nvPr/>
        </p:nvCxnSpPr>
        <p:spPr>
          <a:xfrm>
            <a:off x="3090722" y="2176322"/>
            <a:ext cx="1362356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546B29F-1093-48FA-A858-EAF12CE89569}"/>
              </a:ext>
            </a:extLst>
          </p:cNvPr>
          <p:cNvCxnSpPr>
            <a:cxnSpLocks/>
            <a:stCxn id="89" idx="3"/>
            <a:endCxn id="94" idx="7"/>
          </p:cNvCxnSpPr>
          <p:nvPr/>
        </p:nvCxnSpPr>
        <p:spPr>
          <a:xfrm flipH="1">
            <a:off x="4614722" y="2176322"/>
            <a:ext cx="1324258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EC13A8-2404-418A-A126-93931B67C7B7}"/>
              </a:ext>
            </a:extLst>
          </p:cNvPr>
          <p:cNvCxnSpPr>
            <a:cxnSpLocks/>
            <a:stCxn id="91" idx="2"/>
            <a:endCxn id="94" idx="6"/>
          </p:cNvCxnSpPr>
          <p:nvPr/>
        </p:nvCxnSpPr>
        <p:spPr>
          <a:xfrm flipH="1">
            <a:off x="4648200" y="3429000"/>
            <a:ext cx="274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0DE50E3-AEF6-43C9-85D1-680334060D10}"/>
              </a:ext>
            </a:extLst>
          </p:cNvPr>
          <p:cNvCxnSpPr>
            <a:cxnSpLocks/>
            <a:stCxn id="94" idx="3"/>
            <a:endCxn id="90" idx="7"/>
          </p:cNvCxnSpPr>
          <p:nvPr/>
        </p:nvCxnSpPr>
        <p:spPr>
          <a:xfrm flipH="1">
            <a:off x="2976422" y="3509822"/>
            <a:ext cx="1476656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5DD9499-15DF-4F59-A778-7F6BA7083F00}"/>
              </a:ext>
            </a:extLst>
          </p:cNvPr>
          <p:cNvCxnSpPr>
            <a:cxnSpLocks/>
            <a:stCxn id="93" idx="1"/>
            <a:endCxn id="94" idx="5"/>
          </p:cNvCxnSpPr>
          <p:nvPr/>
        </p:nvCxnSpPr>
        <p:spPr>
          <a:xfrm flipH="1" flipV="1">
            <a:off x="4614722" y="3509822"/>
            <a:ext cx="1324258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9C7850D-A1D3-4D5E-8E61-EDD16C356182}"/>
              </a:ext>
            </a:extLst>
          </p:cNvPr>
          <p:cNvCxnSpPr>
            <a:cxnSpLocks/>
            <a:stCxn id="94" idx="2"/>
            <a:endCxn id="92" idx="6"/>
          </p:cNvCxnSpPr>
          <p:nvPr/>
        </p:nvCxnSpPr>
        <p:spPr>
          <a:xfrm flipH="1">
            <a:off x="1905000" y="3429000"/>
            <a:ext cx="2514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8542C18-C1BD-43CB-A519-E0277FC1D2E7}"/>
              </a:ext>
            </a:extLst>
          </p:cNvPr>
          <p:cNvSpPr txBox="1"/>
          <p:nvPr/>
        </p:nvSpPr>
        <p:spPr>
          <a:xfrm>
            <a:off x="4267200" y="57912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P(No infection) = [1-P(infect)]</a:t>
            </a:r>
            <a:r>
              <a:rPr lang="en-US" sz="2400" b="1" baseline="30000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4389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B106D9CE-7355-472F-BD4F-97F2055466B6}"/>
              </a:ext>
            </a:extLst>
          </p:cNvPr>
          <p:cNvSpPr/>
          <p:nvPr/>
        </p:nvSpPr>
        <p:spPr>
          <a:xfrm>
            <a:off x="1524000" y="19812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0B4F9A-7F54-4BF2-B742-EB3B72B0B8C3}"/>
              </a:ext>
            </a:extLst>
          </p:cNvPr>
          <p:cNvSpPr/>
          <p:nvPr/>
        </p:nvSpPr>
        <p:spPr>
          <a:xfrm>
            <a:off x="4533902" y="19812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4C7A54-D47D-44EC-AFCA-34D3DF332A0C}"/>
              </a:ext>
            </a:extLst>
          </p:cNvPr>
          <p:cNvSpPr/>
          <p:nvPr/>
        </p:nvSpPr>
        <p:spPr>
          <a:xfrm>
            <a:off x="1409700" y="45720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51694DC-361B-46A2-BE01-729E0ECC8770}"/>
              </a:ext>
            </a:extLst>
          </p:cNvPr>
          <p:cNvSpPr/>
          <p:nvPr/>
        </p:nvSpPr>
        <p:spPr>
          <a:xfrm>
            <a:off x="60198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E826F2-003F-4F1A-8F6A-3CC46BFCBFF6}"/>
              </a:ext>
            </a:extLst>
          </p:cNvPr>
          <p:cNvSpPr/>
          <p:nvPr/>
        </p:nvSpPr>
        <p:spPr>
          <a:xfrm>
            <a:off x="304800" y="33147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4BA4883-7C56-4CAE-ACB5-B81D48E6DF58}"/>
              </a:ext>
            </a:extLst>
          </p:cNvPr>
          <p:cNvSpPr/>
          <p:nvPr/>
        </p:nvSpPr>
        <p:spPr>
          <a:xfrm>
            <a:off x="4533902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0A33B20-7041-4B10-85C6-B1E34AB2542F}"/>
              </a:ext>
            </a:extLst>
          </p:cNvPr>
          <p:cNvSpPr/>
          <p:nvPr/>
        </p:nvSpPr>
        <p:spPr>
          <a:xfrm>
            <a:off x="30480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Connections via edges (and hence transmission risk) can also be dynamic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9FB99E-6A6A-434D-B80B-071B168514BA}"/>
              </a:ext>
            </a:extLst>
          </p:cNvPr>
          <p:cNvCxnSpPr>
            <a:cxnSpLocks/>
            <a:stCxn id="88" idx="5"/>
            <a:endCxn id="94" idx="1"/>
          </p:cNvCxnSpPr>
          <p:nvPr/>
        </p:nvCxnSpPr>
        <p:spPr>
          <a:xfrm>
            <a:off x="1719122" y="2176322"/>
            <a:ext cx="1362356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546B29F-1093-48FA-A858-EAF12CE89569}"/>
              </a:ext>
            </a:extLst>
          </p:cNvPr>
          <p:cNvCxnSpPr>
            <a:cxnSpLocks/>
            <a:stCxn id="89" idx="3"/>
            <a:endCxn id="94" idx="7"/>
          </p:cNvCxnSpPr>
          <p:nvPr/>
        </p:nvCxnSpPr>
        <p:spPr>
          <a:xfrm flipH="1">
            <a:off x="3243122" y="2176322"/>
            <a:ext cx="1324258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EC13A8-2404-418A-A126-93931B67C7B7}"/>
              </a:ext>
            </a:extLst>
          </p:cNvPr>
          <p:cNvCxnSpPr>
            <a:cxnSpLocks/>
            <a:stCxn id="91" idx="2"/>
            <a:endCxn id="94" idx="6"/>
          </p:cNvCxnSpPr>
          <p:nvPr/>
        </p:nvCxnSpPr>
        <p:spPr>
          <a:xfrm flipH="1">
            <a:off x="3276600" y="3429000"/>
            <a:ext cx="274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0DE50E3-AEF6-43C9-85D1-680334060D10}"/>
              </a:ext>
            </a:extLst>
          </p:cNvPr>
          <p:cNvCxnSpPr>
            <a:cxnSpLocks/>
            <a:stCxn id="94" idx="3"/>
            <a:endCxn id="90" idx="7"/>
          </p:cNvCxnSpPr>
          <p:nvPr/>
        </p:nvCxnSpPr>
        <p:spPr>
          <a:xfrm flipH="1">
            <a:off x="1604822" y="3509822"/>
            <a:ext cx="1476656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5DD9499-15DF-4F59-A778-7F6BA7083F00}"/>
              </a:ext>
            </a:extLst>
          </p:cNvPr>
          <p:cNvCxnSpPr>
            <a:cxnSpLocks/>
            <a:stCxn id="93" idx="1"/>
            <a:endCxn id="94" idx="5"/>
          </p:cNvCxnSpPr>
          <p:nvPr/>
        </p:nvCxnSpPr>
        <p:spPr>
          <a:xfrm flipH="1" flipV="1">
            <a:off x="3243122" y="3509822"/>
            <a:ext cx="1324258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9C7850D-A1D3-4D5E-8E61-EDD16C356182}"/>
              </a:ext>
            </a:extLst>
          </p:cNvPr>
          <p:cNvCxnSpPr>
            <a:cxnSpLocks/>
            <a:stCxn id="94" idx="2"/>
            <a:endCxn id="92" idx="6"/>
          </p:cNvCxnSpPr>
          <p:nvPr/>
        </p:nvCxnSpPr>
        <p:spPr>
          <a:xfrm flipH="1">
            <a:off x="533400" y="3429000"/>
            <a:ext cx="2514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647D30-DA49-4913-8131-B1A8D8F56C22}"/>
              </a:ext>
            </a:extLst>
          </p:cNvPr>
          <p:cNvSpPr/>
          <p:nvPr/>
        </p:nvSpPr>
        <p:spPr>
          <a:xfrm>
            <a:off x="6819902" y="3560129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5F0035-B076-45A7-96C3-38723016BA58}"/>
              </a:ext>
            </a:extLst>
          </p:cNvPr>
          <p:cNvSpPr/>
          <p:nvPr/>
        </p:nvSpPr>
        <p:spPr>
          <a:xfrm>
            <a:off x="8305800" y="4893629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1E956D-B182-4DFE-A0B1-0CE3136EE74E}"/>
              </a:ext>
            </a:extLst>
          </p:cNvPr>
          <p:cNvSpPr/>
          <p:nvPr/>
        </p:nvSpPr>
        <p:spPr>
          <a:xfrm>
            <a:off x="6819902" y="6150929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A9EFE4-C03D-4BC9-B189-97C77B18DE96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6934202" y="3788729"/>
            <a:ext cx="0" cy="236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A4F574-FE6A-4417-8E39-86B4F7D437DE}"/>
              </a:ext>
            </a:extLst>
          </p:cNvPr>
          <p:cNvCxnSpPr>
            <a:cxnSpLocks/>
            <a:stCxn id="18" idx="3"/>
            <a:endCxn id="19" idx="7"/>
          </p:cNvCxnSpPr>
          <p:nvPr/>
        </p:nvCxnSpPr>
        <p:spPr>
          <a:xfrm flipH="1">
            <a:off x="7015024" y="5088751"/>
            <a:ext cx="1324254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51DFCC-EEA6-4B70-A286-B9B607B78E81}"/>
              </a:ext>
            </a:extLst>
          </p:cNvPr>
          <p:cNvCxnSpPr>
            <a:cxnSpLocks/>
            <a:stCxn id="17" idx="5"/>
            <a:endCxn id="18" idx="1"/>
          </p:cNvCxnSpPr>
          <p:nvPr/>
        </p:nvCxnSpPr>
        <p:spPr>
          <a:xfrm>
            <a:off x="7015024" y="3755251"/>
            <a:ext cx="1324254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6AE5C9-CEB5-4527-8612-DFC6F2DB98F0}"/>
              </a:ext>
            </a:extLst>
          </p:cNvPr>
          <p:cNvSpPr txBox="1"/>
          <p:nvPr/>
        </p:nvSpPr>
        <p:spPr>
          <a:xfrm>
            <a:off x="6705600" y="1828868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For these 3 people, what is the infection risk?</a:t>
            </a:r>
            <a:endParaRPr lang="en-US" sz="2400" b="1" baseline="30000" dirty="0"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6CD9DC-70ED-47F5-B968-707694C0DFBE}"/>
              </a:ext>
            </a:extLst>
          </p:cNvPr>
          <p:cNvCxnSpPr>
            <a:cxnSpLocks/>
            <a:stCxn id="19" idx="2"/>
            <a:endCxn id="90" idx="6"/>
          </p:cNvCxnSpPr>
          <p:nvPr/>
        </p:nvCxnSpPr>
        <p:spPr>
          <a:xfrm flipH="1" flipV="1">
            <a:off x="1638300" y="4686300"/>
            <a:ext cx="5181602" cy="1578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85CDA-4523-4972-BF82-34D496D2286F}"/>
              </a:ext>
            </a:extLst>
          </p:cNvPr>
          <p:cNvSpPr txBox="1"/>
          <p:nvPr/>
        </p:nvSpPr>
        <p:spPr>
          <a:xfrm>
            <a:off x="1575243" y="5323829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How about now?</a:t>
            </a:r>
            <a:endParaRPr lang="en-US" sz="2400" b="1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429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9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val 87">
            <a:extLst>
              <a:ext uri="{FF2B5EF4-FFF2-40B4-BE49-F238E27FC236}">
                <a16:creationId xmlns:a16="http://schemas.microsoft.com/office/drawing/2014/main" id="{B106D9CE-7355-472F-BD4F-97F2055466B6}"/>
              </a:ext>
            </a:extLst>
          </p:cNvPr>
          <p:cNvSpPr/>
          <p:nvPr/>
        </p:nvSpPr>
        <p:spPr>
          <a:xfrm>
            <a:off x="1524000" y="19812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E0B4F9A-7F54-4BF2-B742-EB3B72B0B8C3}"/>
              </a:ext>
            </a:extLst>
          </p:cNvPr>
          <p:cNvSpPr/>
          <p:nvPr/>
        </p:nvSpPr>
        <p:spPr>
          <a:xfrm>
            <a:off x="4533902" y="19812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04C7A54-D47D-44EC-AFCA-34D3DF332A0C}"/>
              </a:ext>
            </a:extLst>
          </p:cNvPr>
          <p:cNvSpPr/>
          <p:nvPr/>
        </p:nvSpPr>
        <p:spPr>
          <a:xfrm>
            <a:off x="1409700" y="45720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51694DC-361B-46A2-BE01-729E0ECC8770}"/>
              </a:ext>
            </a:extLst>
          </p:cNvPr>
          <p:cNvSpPr/>
          <p:nvPr/>
        </p:nvSpPr>
        <p:spPr>
          <a:xfrm>
            <a:off x="60198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3E826F2-003F-4F1A-8F6A-3CC46BFCBFF6}"/>
              </a:ext>
            </a:extLst>
          </p:cNvPr>
          <p:cNvSpPr/>
          <p:nvPr/>
        </p:nvSpPr>
        <p:spPr>
          <a:xfrm>
            <a:off x="304800" y="3314700"/>
            <a:ext cx="228600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4BA4883-7C56-4CAE-ACB5-B81D48E6DF58}"/>
              </a:ext>
            </a:extLst>
          </p:cNvPr>
          <p:cNvSpPr/>
          <p:nvPr/>
        </p:nvSpPr>
        <p:spPr>
          <a:xfrm>
            <a:off x="4533902" y="45720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D0A33B20-7041-4B10-85C6-B1E34AB2542F}"/>
              </a:ext>
            </a:extLst>
          </p:cNvPr>
          <p:cNvSpPr/>
          <p:nvPr/>
        </p:nvSpPr>
        <p:spPr>
          <a:xfrm>
            <a:off x="3048000" y="3314700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In network models, risk of infection is local (heterogeneous), time-varying, and potentially dynamic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9FB99E-6A6A-434D-B80B-071B168514BA}"/>
              </a:ext>
            </a:extLst>
          </p:cNvPr>
          <p:cNvCxnSpPr>
            <a:cxnSpLocks/>
            <a:stCxn id="88" idx="5"/>
            <a:endCxn id="94" idx="1"/>
          </p:cNvCxnSpPr>
          <p:nvPr/>
        </p:nvCxnSpPr>
        <p:spPr>
          <a:xfrm>
            <a:off x="1719122" y="2176322"/>
            <a:ext cx="1362356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546B29F-1093-48FA-A858-EAF12CE89569}"/>
              </a:ext>
            </a:extLst>
          </p:cNvPr>
          <p:cNvCxnSpPr>
            <a:cxnSpLocks/>
            <a:stCxn id="89" idx="3"/>
            <a:endCxn id="94" idx="7"/>
          </p:cNvCxnSpPr>
          <p:nvPr/>
        </p:nvCxnSpPr>
        <p:spPr>
          <a:xfrm flipH="1">
            <a:off x="3243122" y="2176322"/>
            <a:ext cx="1324258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DEC13A8-2404-418A-A126-93931B67C7B7}"/>
              </a:ext>
            </a:extLst>
          </p:cNvPr>
          <p:cNvCxnSpPr>
            <a:cxnSpLocks/>
            <a:stCxn id="91" idx="2"/>
            <a:endCxn id="94" idx="6"/>
          </p:cNvCxnSpPr>
          <p:nvPr/>
        </p:nvCxnSpPr>
        <p:spPr>
          <a:xfrm flipH="1">
            <a:off x="3276600" y="3429000"/>
            <a:ext cx="2743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0DE50E3-AEF6-43C9-85D1-680334060D10}"/>
              </a:ext>
            </a:extLst>
          </p:cNvPr>
          <p:cNvCxnSpPr>
            <a:cxnSpLocks/>
            <a:stCxn id="94" idx="3"/>
            <a:endCxn id="90" idx="7"/>
          </p:cNvCxnSpPr>
          <p:nvPr/>
        </p:nvCxnSpPr>
        <p:spPr>
          <a:xfrm flipH="1">
            <a:off x="1604822" y="3509822"/>
            <a:ext cx="1476656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5DD9499-15DF-4F59-A778-7F6BA7083F00}"/>
              </a:ext>
            </a:extLst>
          </p:cNvPr>
          <p:cNvCxnSpPr>
            <a:cxnSpLocks/>
            <a:stCxn id="93" idx="1"/>
            <a:endCxn id="94" idx="5"/>
          </p:cNvCxnSpPr>
          <p:nvPr/>
        </p:nvCxnSpPr>
        <p:spPr>
          <a:xfrm flipH="1" flipV="1">
            <a:off x="3243122" y="3509822"/>
            <a:ext cx="1324258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9C7850D-A1D3-4D5E-8E61-EDD16C356182}"/>
              </a:ext>
            </a:extLst>
          </p:cNvPr>
          <p:cNvCxnSpPr>
            <a:cxnSpLocks/>
            <a:stCxn id="94" idx="2"/>
            <a:endCxn id="92" idx="6"/>
          </p:cNvCxnSpPr>
          <p:nvPr/>
        </p:nvCxnSpPr>
        <p:spPr>
          <a:xfrm flipH="1">
            <a:off x="533400" y="3429000"/>
            <a:ext cx="2514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6647D30-DA49-4913-8131-B1A8D8F56C22}"/>
              </a:ext>
            </a:extLst>
          </p:cNvPr>
          <p:cNvSpPr/>
          <p:nvPr/>
        </p:nvSpPr>
        <p:spPr>
          <a:xfrm>
            <a:off x="6819902" y="3560129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E5F0035-B076-45A7-96C3-38723016BA58}"/>
              </a:ext>
            </a:extLst>
          </p:cNvPr>
          <p:cNvSpPr/>
          <p:nvPr/>
        </p:nvSpPr>
        <p:spPr>
          <a:xfrm>
            <a:off x="8305800" y="4893629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1E956D-B182-4DFE-A0B1-0CE3136EE74E}"/>
              </a:ext>
            </a:extLst>
          </p:cNvPr>
          <p:cNvSpPr/>
          <p:nvPr/>
        </p:nvSpPr>
        <p:spPr>
          <a:xfrm>
            <a:off x="6819902" y="6150929"/>
            <a:ext cx="228600" cy="228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CA9EFE4-C03D-4BC9-B189-97C77B18DE96}"/>
              </a:ext>
            </a:extLst>
          </p:cNvPr>
          <p:cNvCxnSpPr>
            <a:cxnSpLocks/>
            <a:stCxn id="17" idx="4"/>
            <a:endCxn id="19" idx="0"/>
          </p:cNvCxnSpPr>
          <p:nvPr/>
        </p:nvCxnSpPr>
        <p:spPr>
          <a:xfrm>
            <a:off x="6934202" y="3788729"/>
            <a:ext cx="0" cy="2362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A4F574-FE6A-4417-8E39-86B4F7D437DE}"/>
              </a:ext>
            </a:extLst>
          </p:cNvPr>
          <p:cNvCxnSpPr>
            <a:cxnSpLocks/>
            <a:stCxn id="18" idx="3"/>
            <a:endCxn id="19" idx="7"/>
          </p:cNvCxnSpPr>
          <p:nvPr/>
        </p:nvCxnSpPr>
        <p:spPr>
          <a:xfrm flipH="1">
            <a:off x="7015024" y="5088751"/>
            <a:ext cx="1324254" cy="10956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51DFCC-EEA6-4B70-A286-B9B607B78E81}"/>
              </a:ext>
            </a:extLst>
          </p:cNvPr>
          <p:cNvCxnSpPr>
            <a:cxnSpLocks/>
            <a:stCxn id="17" idx="5"/>
            <a:endCxn id="18" idx="1"/>
          </p:cNvCxnSpPr>
          <p:nvPr/>
        </p:nvCxnSpPr>
        <p:spPr>
          <a:xfrm>
            <a:off x="7015024" y="3755251"/>
            <a:ext cx="1324254" cy="11718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66AE5C9-CEB5-4527-8612-DFC6F2DB98F0}"/>
              </a:ext>
            </a:extLst>
          </p:cNvPr>
          <p:cNvSpPr txBox="1"/>
          <p:nvPr/>
        </p:nvSpPr>
        <p:spPr>
          <a:xfrm>
            <a:off x="6705600" y="1828868"/>
            <a:ext cx="236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For these 3 people, what is the infection risk?</a:t>
            </a:r>
            <a:endParaRPr lang="en-US" sz="2400" b="1" baseline="30000" dirty="0"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6CD9DC-70ED-47F5-B968-707694C0DFBE}"/>
              </a:ext>
            </a:extLst>
          </p:cNvPr>
          <p:cNvCxnSpPr>
            <a:cxnSpLocks/>
            <a:stCxn id="19" idx="2"/>
            <a:endCxn id="90" idx="6"/>
          </p:cNvCxnSpPr>
          <p:nvPr/>
        </p:nvCxnSpPr>
        <p:spPr>
          <a:xfrm flipH="1" flipV="1">
            <a:off x="1638300" y="4686300"/>
            <a:ext cx="5181602" cy="1578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4085CDA-4523-4972-BF82-34D496D2286F}"/>
              </a:ext>
            </a:extLst>
          </p:cNvPr>
          <p:cNvSpPr txBox="1"/>
          <p:nvPr/>
        </p:nvSpPr>
        <p:spPr>
          <a:xfrm>
            <a:off x="1575243" y="5323829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How about now?</a:t>
            </a:r>
            <a:endParaRPr lang="en-US" sz="2400" b="1" baseline="3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7196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From micro-network structures to macro-network structures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D8A06260-FBED-4569-9321-EDDFC69A0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5" y="1295400"/>
            <a:ext cx="6343650" cy="53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15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From micro-network structures to macro-network structures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8A6A47-A246-42EE-94D0-EDF0F7E1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903" y="1905000"/>
            <a:ext cx="4662194" cy="46148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98AA05-8A50-4A66-B3E4-3C0886EE27D6}"/>
              </a:ext>
            </a:extLst>
          </p:cNvPr>
          <p:cNvSpPr txBox="1"/>
          <p:nvPr/>
        </p:nvSpPr>
        <p:spPr>
          <a:xfrm>
            <a:off x="3886200" y="1643390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Random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75746-B035-4F88-8B71-6BE614ED7597}"/>
              </a:ext>
            </a:extLst>
          </p:cNvPr>
          <p:cNvSpPr txBox="1"/>
          <p:nvPr/>
        </p:nvSpPr>
        <p:spPr>
          <a:xfrm>
            <a:off x="152400" y="2011263"/>
            <a:ext cx="2286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Each individual (row), is randomly assigned a 0 (not connected) or 1 (connected) for each other individual (column)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Another version gives everyone the same number of connections but randomly assigns pairing between individuals using up 1 connection for both of them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Path length is short because spatial structure ignored in forming connections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03CB2F-8313-4D9D-A606-19F924161E33}"/>
              </a:ext>
            </a:extLst>
          </p:cNvPr>
          <p:cNvSpPr txBox="1"/>
          <p:nvPr/>
        </p:nvSpPr>
        <p:spPr>
          <a:xfrm>
            <a:off x="6858000" y="2011263"/>
            <a:ext cx="2286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Initial growth rate in this network is 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b="1" i="1" dirty="0">
                <a:latin typeface="+mj-lt"/>
              </a:rPr>
              <a:t>tau*(n_bar-2)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where </a:t>
            </a:r>
            <a:r>
              <a:rPr lang="en-US" sz="1600" b="1" i="1" dirty="0">
                <a:latin typeface="+mj-lt"/>
              </a:rPr>
              <a:t>tau</a:t>
            </a:r>
            <a:r>
              <a:rPr lang="en-US" sz="1600" dirty="0">
                <a:latin typeface="+mj-lt"/>
              </a:rPr>
              <a:t> = the transmission rate across a contact (edge) and </a:t>
            </a:r>
            <a:r>
              <a:rPr lang="en-US" sz="1600" b="1" i="1" dirty="0" err="1">
                <a:latin typeface="+mj-lt"/>
              </a:rPr>
              <a:t>n_bar</a:t>
            </a:r>
            <a:r>
              <a:rPr lang="en-US" sz="1600" b="1" i="1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is the average number contacts in the network have</a:t>
            </a:r>
          </a:p>
        </p:txBody>
      </p:sp>
    </p:spTree>
    <p:extLst>
      <p:ext uri="{BB962C8B-B14F-4D97-AF65-F5344CB8AC3E}">
        <p14:creationId xmlns:p14="http://schemas.microsoft.com/office/powerpoint/2010/main" val="244715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A84DD-3B1E-4123-A5FB-6353CFAF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57" y="0"/>
            <a:ext cx="8216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39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From micro-network structures to macro-network 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F8D83-DFDF-4FBF-98C1-6EA69CB2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29" y="2057400"/>
            <a:ext cx="4393142" cy="426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F89B3C-542D-4DD6-B204-373EFB28A4E3}"/>
              </a:ext>
            </a:extLst>
          </p:cNvPr>
          <p:cNvSpPr txBox="1"/>
          <p:nvPr/>
        </p:nvSpPr>
        <p:spPr>
          <a:xfrm>
            <a:off x="4080426" y="1643390"/>
            <a:ext cx="1177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Lattice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41281-6867-480C-8092-B778BFFECC5F}"/>
              </a:ext>
            </a:extLst>
          </p:cNvPr>
          <p:cNvSpPr txBox="1"/>
          <p:nvPr/>
        </p:nvSpPr>
        <p:spPr>
          <a:xfrm>
            <a:off x="152400" y="2011263"/>
            <a:ext cx="228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Each individual (row), has the same number of edges and is only connected to those that are spatially (in the lattice-sense) adjacent to them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The average path length is very long 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Spread through the lattice is slower on average than for the random network</a:t>
            </a:r>
          </a:p>
        </p:txBody>
      </p:sp>
    </p:spTree>
    <p:extLst>
      <p:ext uri="{BB962C8B-B14F-4D97-AF65-F5344CB8AC3E}">
        <p14:creationId xmlns:p14="http://schemas.microsoft.com/office/powerpoint/2010/main" val="315112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From micro-network structures to macro-network structures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C40AE5-D1ED-4C75-B200-7331B4A0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09" y="1905000"/>
            <a:ext cx="4318781" cy="438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DAA905-77CC-4EB7-A986-580117093A0E}"/>
              </a:ext>
            </a:extLst>
          </p:cNvPr>
          <p:cNvSpPr txBox="1"/>
          <p:nvPr/>
        </p:nvSpPr>
        <p:spPr>
          <a:xfrm>
            <a:off x="3574578" y="1643390"/>
            <a:ext cx="199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Small World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044AF-C8E9-424B-95BB-C1591637F3A3}"/>
              </a:ext>
            </a:extLst>
          </p:cNvPr>
          <p:cNvSpPr txBox="1"/>
          <p:nvPr/>
        </p:nvSpPr>
        <p:spPr>
          <a:xfrm>
            <a:off x="152400" y="2011263"/>
            <a:ext cx="2286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Like the lattice but with a “few” long distance connections added. 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Like lattice, saturation and propagating waves of infection occur, but the long-distance contacts accelerate diffusion throughout the network and are hence important to the timing and dynamics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75670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From micro-network structures to macro-network 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C6118-7987-4854-977E-9300F5FC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531" y="1970597"/>
            <a:ext cx="4452937" cy="4506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7761F-D2F1-4DF7-B07A-EC77B241B3F4}"/>
              </a:ext>
            </a:extLst>
          </p:cNvPr>
          <p:cNvSpPr txBox="1"/>
          <p:nvPr/>
        </p:nvSpPr>
        <p:spPr>
          <a:xfrm>
            <a:off x="3904558" y="1643390"/>
            <a:ext cx="120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Spatial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DF0E9-C167-48A9-97C5-674374119E4B}"/>
              </a:ext>
            </a:extLst>
          </p:cNvPr>
          <p:cNvSpPr txBox="1"/>
          <p:nvPr/>
        </p:nvSpPr>
        <p:spPr>
          <a:xfrm>
            <a:off x="152400" y="2011263"/>
            <a:ext cx="2286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Likelihood of two individuals being connected is often related to a kernel, where distance means two individuals are (all else equal) less likely to be connected.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Changing the kernel and placement of individuals can lead to networks that are similar to lattices as well as to small world networks and to random networks as well (FLEXIBLE) </a:t>
            </a:r>
          </a:p>
        </p:txBody>
      </p:sp>
    </p:spTree>
    <p:extLst>
      <p:ext uri="{BB962C8B-B14F-4D97-AF65-F5344CB8AC3E}">
        <p14:creationId xmlns:p14="http://schemas.microsoft.com/office/powerpoint/2010/main" val="48225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8E83F5-BD58-4703-97F6-34546A8F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From micro-network structures to macro-network structures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A9C6A-BF73-4BDC-A2BD-84347228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997529"/>
            <a:ext cx="5029200" cy="4250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C16A19-57C1-4002-93BC-A061A233C1EB}"/>
              </a:ext>
            </a:extLst>
          </p:cNvPr>
          <p:cNvSpPr txBox="1"/>
          <p:nvPr/>
        </p:nvSpPr>
        <p:spPr>
          <a:xfrm>
            <a:off x="3574578" y="1643390"/>
            <a:ext cx="171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Scale-Free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A45AC-BDC4-4696-967C-C9F993715884}"/>
              </a:ext>
            </a:extLst>
          </p:cNvPr>
          <p:cNvSpPr txBox="1"/>
          <p:nvPr/>
        </p:nvSpPr>
        <p:spPr>
          <a:xfrm>
            <a:off x="152400" y="2011263"/>
            <a:ext cx="228600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Empirical observation, real-world networks typically have most people with few contacts and a distribution on the number of contacts that appears to follow something like a power law. Scale-free networks incorporate the heterogeneities in the distribution of contacts. </a:t>
            </a:r>
          </a:p>
          <a:p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They are also easy to dynamically update as new connections preferentially form with nodes that have many connections</a:t>
            </a:r>
          </a:p>
        </p:txBody>
      </p:sp>
    </p:spTree>
    <p:extLst>
      <p:ext uri="{BB962C8B-B14F-4D97-AF65-F5344CB8AC3E}">
        <p14:creationId xmlns:p14="http://schemas.microsoft.com/office/powerpoint/2010/main" val="340277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19545C-33A1-499B-B9BD-AB16C5B1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 to ponder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2A71-6AFF-448C-9EC6-C5E9901C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When might we need a spatial model?</a:t>
            </a:r>
          </a:p>
          <a:p>
            <a:pPr lvl="1"/>
            <a:r>
              <a:rPr lang="en-US" sz="2400" dirty="0"/>
              <a:t>When all individuals do not mix randomly with all others (and tend to mix more with people close to them)</a:t>
            </a:r>
          </a:p>
          <a:p>
            <a:pPr lvl="1"/>
            <a:r>
              <a:rPr lang="en-US" sz="2400" dirty="0"/>
              <a:t>When populations separate naturally into distinct groups with much stronger within than between group interaction</a:t>
            </a:r>
          </a:p>
          <a:p>
            <a:pPr lvl="1"/>
            <a:r>
              <a:rPr lang="en-US" sz="2400"/>
              <a:t>When connected </a:t>
            </a:r>
            <a:r>
              <a:rPr lang="en-US" sz="2400" dirty="0"/>
              <a:t>individuals are relatively low density and their connections are patchy (lots of little clusters connected to each other) and when many people have relatively few connections. What kinds of infections/transmission does this sound like?</a:t>
            </a:r>
          </a:p>
        </p:txBody>
      </p:sp>
    </p:spTree>
    <p:extLst>
      <p:ext uri="{BB962C8B-B14F-4D97-AF65-F5344CB8AC3E}">
        <p14:creationId xmlns:p14="http://schemas.microsoft.com/office/powerpoint/2010/main" val="5835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19545C-33A1-499B-B9BD-AB16C5B1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 to ponder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2A71-6AFF-448C-9EC6-C5E9901C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How might interventions look in a network? </a:t>
            </a:r>
          </a:p>
          <a:p>
            <a:pPr lvl="1"/>
            <a:r>
              <a:rPr lang="en-US" sz="2400" dirty="0"/>
              <a:t>Vaccination? Treatment? Contact Tracing? Prevention?</a:t>
            </a:r>
          </a:p>
          <a:p>
            <a:pPr lvl="1"/>
            <a:r>
              <a:rPr lang="en-US" sz="2400" dirty="0"/>
              <a:t>Which interventions would be easier or harder to conceptualize in a network than in an SIR model?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FF127-B86A-47FC-9A77-A3E223B4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837" y="3350055"/>
            <a:ext cx="3466325" cy="350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002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19545C-33A1-499B-B9BD-AB16C5B1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 to ponder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1E2A71-6AFF-448C-9EC6-C5E9901C8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Can you imagine individual network models embedded in a lattice of meta-populations? Why would one do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A2C4A-342F-4BC6-BBDA-3126489C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61" y="3200400"/>
            <a:ext cx="3237725" cy="3276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470AD3-90FB-44F8-A344-FF82BD8DD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516246"/>
            <a:ext cx="3520705" cy="26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85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>
                <a:ea typeface="ＭＳ Ｐゴシック" pitchFamily="34" charset="-128"/>
              </a:rPr>
              <a:t>Important Announcements</a:t>
            </a:r>
          </a:p>
        </p:txBody>
      </p:sp>
      <p:sp>
        <p:nvSpPr>
          <p:cNvPr id="70658" name="Content Placeholder 5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4525963"/>
          </a:xfrm>
        </p:spPr>
        <p:txBody>
          <a:bodyPr/>
          <a:lstStyle/>
          <a:p>
            <a:pPr eaLnBrk="1" hangingPunct="1"/>
            <a:endParaRPr lang="en-US" altLang="en-US" sz="2800" dirty="0"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7E9C-81A0-4607-9941-A6E0F60D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57B0D-8984-41D2-B84C-9C45FB2E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34" y="3045996"/>
            <a:ext cx="7725331" cy="1921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05D980-D884-44F6-B24B-5B33F5103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80" y="4933147"/>
            <a:ext cx="9144000" cy="1401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5799D-472F-4FB5-A64E-2E3EB03C3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24103"/>
            <a:ext cx="9144000" cy="169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0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7E9C-81A0-4607-9941-A6E0F60D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070CA-67D1-4966-9BB0-67B04A697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1295400"/>
            <a:ext cx="7038975" cy="547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05C81B-4C09-4F00-BC3C-5C681AF6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8794"/>
            <a:ext cx="9144000" cy="152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BE7D26-2FB6-4B43-A9E4-0A38AA313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7517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2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4F6A6F-BC73-4F28-983C-DD2FB2A8A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0"/>
            <a:ext cx="8115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959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9630</TotalTime>
  <Words>1575</Words>
  <Application>Microsoft Office PowerPoint</Application>
  <PresentationFormat>On-screen Show (4:3)</PresentationFormat>
  <Paragraphs>196</Paragraphs>
  <Slides>47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Cambria Math</vt:lpstr>
      <vt:lpstr>Office Theme</vt:lpstr>
      <vt:lpstr>Models for Understanding and Controlling Global Infectious Diseases HUMBIO 154D / HRP 204 </vt:lpstr>
      <vt:lpstr>Course Roadmap</vt:lpstr>
      <vt:lpstr>Geographic spread of COVID19</vt:lpstr>
      <vt:lpstr>PowerPoint Presentation</vt:lpstr>
      <vt:lpstr>Measles</vt:lpstr>
      <vt:lpstr>Measles</vt:lpstr>
      <vt:lpstr>PowerPoint Presentation</vt:lpstr>
      <vt:lpstr>PowerPoint Presentation</vt:lpstr>
      <vt:lpstr>PowerPoint Presentation</vt:lpstr>
      <vt:lpstr>Practical Questions</vt:lpstr>
      <vt:lpstr>Learning Objectives</vt:lpstr>
      <vt:lpstr>SPATIAL MODELS (ANOTHER FORM OF HETEROGENEITY) and meta-population models</vt:lpstr>
      <vt:lpstr>We have already seen the basic machinery we need for half the lecture today</vt:lpstr>
      <vt:lpstr>How do we describe the strength of interaction between two communities</vt:lpstr>
      <vt:lpstr>Gaussian Transmission Kernel Example</vt:lpstr>
      <vt:lpstr>Size of communities modeled</vt:lpstr>
      <vt:lpstr>Meta-Populations</vt:lpstr>
      <vt:lpstr>Meta-Populations: Forces of Infection</vt:lpstr>
      <vt:lpstr>The function of ρ_ij in Meta-Populations</vt:lpstr>
      <vt:lpstr>Lags and Asynchrony</vt:lpstr>
      <vt:lpstr>Shorter lags: greater synchrony</vt:lpstr>
      <vt:lpstr>Lattice models (7.3 not assigned but good to know about)</vt:lpstr>
      <vt:lpstr>Lattice models: Strength of kernel</vt:lpstr>
      <vt:lpstr>Lattice models: Strength of kernel</vt:lpstr>
      <vt:lpstr>Lattice models: Strength of kernel</vt:lpstr>
      <vt:lpstr>Lattice models: It matters where you start</vt:lpstr>
      <vt:lpstr>PowerPoint Presentation</vt:lpstr>
      <vt:lpstr>More complex versions: graphs of subpopulations</vt:lpstr>
      <vt:lpstr>PowerPoint Presentation</vt:lpstr>
      <vt:lpstr>NETWORKS: INDIVIDUAL (STOCHASTIC) MODELS WITH EXPLICIT CONTACT STRUCTURES</vt:lpstr>
      <vt:lpstr>A network is made up of nodes (people) and edges (connections over which transmission could occur)</vt:lpstr>
      <vt:lpstr>Each person has a state (susceptible [white]; infectious [red]) at each point in time</vt:lpstr>
      <vt:lpstr>Those who are susceptible are at risk of acquiring infection at the next time step if one of they are connected to 1 or more people who are infected</vt:lpstr>
      <vt:lpstr>Those who are susceptible are at risk of acquiring infection at the next time step if one of they are connected to 1 or more people who are infected</vt:lpstr>
      <vt:lpstr>Typically one’s risk is higher if one is connected to more infectious people who could transmit to them</vt:lpstr>
      <vt:lpstr>Connections via edges (and hence transmission risk) can also be dynamic</vt:lpstr>
      <vt:lpstr>In network models, risk of infection is local (heterogeneous), time-varying, and potentially dynamic</vt:lpstr>
      <vt:lpstr>From micro-network structures to macro-network structures</vt:lpstr>
      <vt:lpstr>From micro-network structures to macro-network structures</vt:lpstr>
      <vt:lpstr>From micro-network structures to macro-network structures</vt:lpstr>
      <vt:lpstr>From micro-network structures to macro-network structures</vt:lpstr>
      <vt:lpstr>From micro-network structures to macro-network structures</vt:lpstr>
      <vt:lpstr>From micro-network structures to macro-network structures</vt:lpstr>
      <vt:lpstr>Questions to ponder</vt:lpstr>
      <vt:lpstr>Questions to ponder</vt:lpstr>
      <vt:lpstr>Questions to ponder</vt:lpstr>
      <vt:lpstr>Important 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Models for Understanding and Controlling Global Infectious Diseases HUMBIO 154D / HRP 204 </dc:title>
  <dc:creator>Jeremy Goldhaber-Fiebert</dc:creator>
  <cp:lastModifiedBy>Jeremy Goldhaber-Fiebert</cp:lastModifiedBy>
  <cp:revision>356</cp:revision>
  <dcterms:created xsi:type="dcterms:W3CDTF">2020-04-06T05:08:13Z</dcterms:created>
  <dcterms:modified xsi:type="dcterms:W3CDTF">2020-05-06T12:41:58Z</dcterms:modified>
</cp:coreProperties>
</file>